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68.xml" ContentType="application/vnd.openxmlformats-officedocument.presentationml.slide+xml"/>
  <Override PartName="/ppt/notesSlides/notesSlide31.xml" ContentType="application/vnd.openxmlformats-officedocument.presentationml.notesSlide+xml"/>
  <Override PartName="/ppt/embeddings/oleObject69.bin" ContentType="application/vnd.openxmlformats-officedocument.oleObject"/>
  <Override PartName="/ppt/slides/slide28.xml" ContentType="application/vnd.openxmlformats-officedocument.presentationml.slide+xml"/>
  <Override PartName="/ppt/slides/slide66.xml" ContentType="application/vnd.openxmlformats-officedocument.presentationml.slide+xml"/>
  <Override PartName="/ppt/embeddings/oleObject38.bin" ContentType="application/vnd.openxmlformats-officedocument.oleObject"/>
  <Override PartName="/docProps/app.xml" ContentType="application/vnd.openxmlformats-officedocument.extended-properties+xml"/>
  <Override PartName="/ppt/notesSlides/notesSlide9.xml" ContentType="application/vnd.openxmlformats-officedocument.presentationml.notesSlide+xml"/>
  <Override PartName="/ppt/embeddings/oleObject76.bin" ContentType="application/vnd.openxmlformats-officedocument.oleObject"/>
  <Override PartName="/ppt/notesSlides/notesSlide32.xml" ContentType="application/vnd.openxmlformats-officedocument.presentationml.notesSlide+xml"/>
  <Override PartName="/ppt/slides/slide11.xml" ContentType="application/vnd.openxmlformats-officedocument.presentationml.slide+xml"/>
  <Override PartName="/ppt/embeddings/oleObject55.bin" ContentType="application/vnd.openxmlformats-officedocument.oleObject"/>
  <Override PartName="/ppt/slides/slide47.xml" ContentType="application/vnd.openxmlformats-officedocument.presentationml.slide+xml"/>
  <Override PartName="/ppt/embeddings/oleObject53.bin" ContentType="application/vnd.openxmlformats-officedocument.oleObject"/>
  <Override PartName="/ppt/slides/slide118.xml" ContentType="application/vnd.openxmlformats-officedocument.presentationml.slide+xml"/>
  <Override PartName="/ppt/slideLayouts/slideLayout3.xml" ContentType="application/vnd.openxmlformats-officedocument.presentationml.slideLayout+xml"/>
  <Override PartName="/ppt/embeddings/oleObject45.bin" ContentType="application/vnd.openxmlformats-officedocument.oleObject"/>
  <Override PartName="/ppt/slides/slide1.xml" ContentType="application/vnd.openxmlformats-officedocument.presentationml.slide+xml"/>
  <Override PartName="/ppt/slides/slide97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5.xml" ContentType="application/vnd.openxmlformats-officedocument.presentationml.notesSlide+xml"/>
  <Override PartName="/ppt/embeddings/oleObject22.bin" ContentType="application/vnd.openxmlformats-officedocument.oleObject"/>
  <Override PartName="/ppt/embeddings/oleObject37.bin" ContentType="application/vnd.openxmlformats-officedocument.oleObject"/>
  <Override PartName="/ppt/slides/slide94.xml" ContentType="application/vnd.openxmlformats-officedocument.presentationml.slide+xml"/>
  <Override PartName="/ppt/embeddings/oleObject58.bin" ContentType="application/vnd.openxmlformats-officedocument.oleObject"/>
  <Override PartName="/ppt/slides/slide92.xml" ContentType="application/vnd.openxmlformats-officedocument.presentationml.slide+xml"/>
  <Override PartName="/ppt/slides/slide124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23.xml" ContentType="application/vnd.openxmlformats-officedocument.presentationml.notesSlide+xml"/>
  <Override PartName="/ppt/embeddings/oleObject43.bin" ContentType="application/vnd.openxmlformats-officedocument.oleObject"/>
  <Override PartName="/ppt/embeddings/oleObject56.bin" ContentType="application/vnd.openxmlformats-officedocument.oleObject"/>
  <Override PartName="/ppt/notesSlides/notesSlide42.xml" ContentType="application/vnd.openxmlformats-officedocument.presentationml.notesSlide+xml"/>
  <Override PartName="/ppt/embeddings/oleObject80.bin" ContentType="application/vnd.openxmlformats-officedocument.oleObject"/>
  <Default Extension="pict" ContentType="image/pict"/>
  <Override PartName="/ppt/notesSlides/notesSlide35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embeddings/oleObject77.bin" ContentType="application/vnd.openxmlformats-officedocument.oleObject"/>
  <Override PartName="/ppt/slides/slide115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78.xml" ContentType="application/vnd.openxmlformats-officedocument.presentationml.slide+xml"/>
  <Override PartName="/ppt/embeddings/oleObject36.bin" ContentType="application/vnd.openxmlformats-officedocument.oleObject"/>
  <Override PartName="/ppt/notesSlides/notesSlide1.xml" ContentType="application/vnd.openxmlformats-officedocument.presentationml.notesSlide+xml"/>
  <Override PartName="/ppt/slides/slide61.xml" ContentType="application/vnd.openxmlformats-officedocument.presentationml.slide+xml"/>
  <Override PartName="/ppt/slides/slide43.xml" ContentType="application/vnd.openxmlformats-officedocument.presentationml.slide+xml"/>
  <Override PartName="/ppt/slides/slide37.xml" ContentType="application/vnd.openxmlformats-officedocument.presentationml.slide+xml"/>
  <Override PartName="/ppt/slides/slide104.xml" ContentType="application/vnd.openxmlformats-officedocument.presentationml.slide+xml"/>
  <Override PartName="/ppt/slides/slide10.xml" ContentType="application/vnd.openxmlformats-officedocument.presentationml.slide+xml"/>
  <Override PartName="/ppt/embeddings/oleObject13.bin" ContentType="application/vnd.openxmlformats-officedocument.oleObject"/>
  <Override PartName="/ppt/slides/slide33.xml" ContentType="application/vnd.openxmlformats-officedocument.presentationml.slide+xml"/>
  <Override PartName="/ppt/embeddings/oleObject48.bin" ContentType="application/vnd.openxmlformats-officedocument.oleObject"/>
  <Override PartName="/ppt/notesSlides/notesSlide45.xml" ContentType="application/vnd.openxmlformats-officedocument.presentationml.notesSlide+xml"/>
  <Default Extension="vml" ContentType="application/vnd.openxmlformats-officedocument.vmlDrawing"/>
  <Default Extension="png" ContentType="image/png"/>
  <Override PartName="/ppt/slides/slide83.xml" ContentType="application/vnd.openxmlformats-officedocument.presentationml.slide+xml"/>
  <Override PartName="/ppt/embeddings/oleObject75.bin" ContentType="application/vnd.openxmlformats-officedocument.oleObject"/>
  <Override PartName="/ppt/embeddings/oleObject29.bin" ContentType="application/vnd.openxmlformats-officedocument.oleObject"/>
  <Override PartName="/ppt/embeddings/oleObject49.bin" ContentType="application/vnd.openxmlformats-officedocument.oleObject"/>
  <Override PartName="/docProps/core.xml" ContentType="application/vnd.openxmlformats-package.core-properties+xml"/>
  <Override PartName="/ppt/slides/slide56.xml" ContentType="application/vnd.openxmlformats-officedocument.presentationml.slide+xml"/>
  <Override PartName="/ppt/embeddings/oleObject28.bin" ContentType="application/vnd.openxmlformats-officedocument.oleObject"/>
  <Override PartName="/ppt/slides/slide31.xml" ContentType="application/vnd.openxmlformats-officedocument.presentationml.slide+xml"/>
  <Override PartName="/ppt/embeddings/oleObject11.bin" ContentType="application/vnd.openxmlformats-officedocument.oleObject"/>
  <Override PartName="/ppt/embeddings/oleObject66.bin" ContentType="application/vnd.openxmlformats-officedocument.oleObject"/>
  <Default Extension="bin" ContentType="application/vnd.openxmlformats-officedocument.presentationml.printerSettings"/>
  <Override PartName="/ppt/slides/slide53.xml" ContentType="application/vnd.openxmlformats-officedocument.presentationml.slide+xml"/>
  <Override PartName="/ppt/slides/slide76.xml" ContentType="application/vnd.openxmlformats-officedocument.presentationml.slide+xml"/>
  <Override PartName="/ppt/notesSlides/notesSlide24.xml" ContentType="application/vnd.openxmlformats-officedocument.presentationml.notesSlide+xml"/>
  <Override PartName="/ppt/embeddings/oleObject60.bin" ContentType="application/vnd.openxmlformats-officedocument.oleObject"/>
  <Override PartName="/ppt/slides/slide55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notesSlides/notesSlide2.xml" ContentType="application/vnd.openxmlformats-officedocument.presentationml.notesSlide+xml"/>
  <Override PartName="/ppt/embeddings/oleObject35.bin" ContentType="application/vnd.openxmlformats-officedocument.oleObject"/>
  <Override PartName="/ppt/notesSlides/notesSlide14.xml" ContentType="application/vnd.openxmlformats-officedocument.presentationml.notes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ppt/slides/slide8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45.xml" ContentType="application/vnd.openxmlformats-officedocument.presentationml.slide+xml"/>
  <Override PartName="/ppt/slides/slide101.xml" ContentType="application/vnd.openxmlformats-officedocument.presentationml.slide+xml"/>
  <Override PartName="/ppt/embeddings/oleObject44.bin" ContentType="application/vnd.openxmlformats-officedocument.oleObject"/>
  <Override PartName="/ppt/notesSlides/notesSlide21.xml" ContentType="application/vnd.openxmlformats-officedocument.presentationml.notesSlide+xml"/>
  <Override PartName="/ppt/notesSlides/notesSlide38.xml" ContentType="application/vnd.openxmlformats-officedocument.presentationml.notesSlide+xml"/>
  <Override PartName="/ppt/embeddings/oleObject19.bin" ContentType="application/vnd.openxmlformats-officedocument.oleObject"/>
  <Override PartName="/ppt/slideLayouts/slideLayout10.xml" ContentType="application/vnd.openxmlformats-officedocument.presentationml.slideLayout+xml"/>
  <Override PartName="/ppt/embeddings/oleObject6.bin" ContentType="application/vnd.openxmlformats-officedocument.oleObject"/>
  <Override PartName="/ppt/slides/slide54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36.xml" ContentType="application/vnd.openxmlformats-officedocument.presentationml.notesSlide+xml"/>
  <Override PartName="/ppt/embeddings/oleObject79.bin" ContentType="application/vnd.openxmlformats-officedocument.oleObject"/>
  <Override PartName="/ppt/slides/slide58.xml" ContentType="application/vnd.openxmlformats-officedocument.presentationml.slide+xml"/>
  <Default Extension="xml" ContentType="application/xml"/>
  <Override PartName="/ppt/slides/slide91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86.xml" ContentType="application/vnd.openxmlformats-officedocument.presentationml.slide+xml"/>
  <Override PartName="/ppt/slides/slide81.xml" ContentType="application/vnd.openxmlformats-officedocument.presentationml.slide+xml"/>
  <Override PartName="/ppt/slides/slide25.xml" ContentType="application/vnd.openxmlformats-officedocument.presentationml.slide+xml"/>
  <Override PartName="/ppt/embeddings/oleObject63.bin" ContentType="application/vnd.openxmlformats-officedocument.oleObject"/>
  <Override PartName="/ppt/embeddings/oleObject25.bin" ContentType="application/vnd.openxmlformats-officedocument.oleObject"/>
  <Override PartName="/ppt/notesSlides/notesSlide19.xml" ContentType="application/vnd.openxmlformats-officedocument.presentationml.notesSlide+xml"/>
  <Override PartName="/ppt/embeddings/oleObject5.bin" ContentType="application/vnd.openxmlformats-officedocument.oleObject"/>
  <Override PartName="/ppt/slides/slide93.xml" ContentType="application/vnd.openxmlformats-officedocument.presentationml.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s/slide105.xml" ContentType="application/vnd.openxmlformats-officedocument.presentationml.slide+xml"/>
  <Override PartName="/ppt/embeddings/oleObject1.bin" ContentType="application/vnd.openxmlformats-officedocument.oleObject"/>
  <Override PartName="/ppt/notesSlides/notesSlide26.xml" ContentType="application/vnd.openxmlformats-officedocument.presentationml.notesSlide+xml"/>
  <Override PartName="/ppt/slides/slide44.xml" ContentType="application/vnd.openxmlformats-officedocument.presentationml.slide+xml"/>
  <Override PartName="/ppt/embeddings/oleObject23.bin" ContentType="application/vnd.openxmlformats-officedocument.oleObject"/>
  <Override PartName="/ppt/embeddings/oleObject42.bin" ContentType="application/vnd.openxmlformats-officedocument.oleObject"/>
  <Override PartName="/ppt/embeddings/oleObject52.bin" ContentType="application/vnd.openxmlformats-officedocument.oleObject"/>
  <Override PartName="/ppt/slides/slide103.xml" ContentType="application/vnd.openxmlformats-officedocument.presentationml.slide+xml"/>
  <Override PartName="/ppt/notesSlides/notesSlide37.xml" ContentType="application/vnd.openxmlformats-officedocument.presentationml.notesSlide+xml"/>
  <Override PartName="/ppt/embeddings/oleObject67.bin" ContentType="application/vnd.openxmlformats-officedocument.oleObject"/>
  <Override PartName="/ppt/slides/slide49.xml" ContentType="application/vnd.openxmlformats-officedocument.presentationml.slide+xml"/>
  <Override PartName="/ppt/slides/slide70.xml" ContentType="application/vnd.openxmlformats-officedocument.presentationml.slide+xml"/>
  <Override PartName="/ppt/embeddings/oleObject7.bin" ContentType="application/vnd.openxmlformats-officedocument.oleObject"/>
  <Override PartName="/ppt/slides/slide48.xml" ContentType="application/vnd.openxmlformats-officedocument.presentationml.slide+xml"/>
  <Override PartName="/ppt/slides/slide120.xml" ContentType="application/vnd.openxmlformats-officedocument.presentationml.slide+xml"/>
  <Override PartName="/ppt/slides/slide125.xml" ContentType="application/vnd.openxmlformats-officedocument.presentationml.slide+xml"/>
  <Override PartName="/ppt/presentation.xml" ContentType="application/vnd.openxmlformats-officedocument.presentationml.presentation.main+xml"/>
  <Override PartName="/ppt/slides/slide122.xml" ContentType="application/vnd.openxmlformats-officedocument.presentationml.slide+xml"/>
  <Override PartName="/ppt/slides/slide77.xml" ContentType="application/vnd.openxmlformats-officedocument.presentationml.slide+xml"/>
  <Override PartName="/ppt/embeddings/oleObject12.bin" ContentType="application/vnd.openxmlformats-officedocument.oleObject"/>
  <Override PartName="/ppt/slides/slide79.xml" ContentType="application/vnd.openxmlformats-officedocument.presentationml.slide+xml"/>
  <Override PartName="/ppt/slides/slide95.xml" ContentType="application/vnd.openxmlformats-officedocument.presentationml.slide+xml"/>
  <Override PartName="/ppt/embeddings/oleObject32.bin" ContentType="application/vnd.openxmlformats-officedocument.oleObject"/>
  <Default Extension="jpeg" ContentType="image/jpeg"/>
  <Override PartName="/ppt/slides/slide3.xml" ContentType="application/vnd.openxmlformats-officedocument.presentationml.slide+xml"/>
  <Override PartName="/ppt/embeddings/oleObject64.bin" ContentType="application/vnd.openxmlformats-officedocument.oleObject"/>
  <Override PartName="/ppt/slideLayouts/slideLayout11.xml" ContentType="application/vnd.openxmlformats-officedocument.presentationml.slideLayout+xml"/>
  <Override PartName="/ppt/slides/slide96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15.xml" ContentType="application/vnd.openxmlformats-officedocument.presentationml.slide+xml"/>
  <Override PartName="/ppt/embeddings/oleObject78.bin" ContentType="application/vnd.openxmlformats-officedocument.oleObject"/>
  <Default Extension="rels" ContentType="application/vnd.openxmlformats-package.relationships+xml"/>
  <Override PartName="/ppt/slides/slide9.xml" ContentType="application/vnd.openxmlformats-officedocument.presentationml.slide+xml"/>
  <Override PartName="/ppt/slides/slide39.xml" ContentType="application/vnd.openxmlformats-officedocument.presentationml.slide+xml"/>
  <Override PartName="/ppt/slides/slide73.xml" ContentType="application/vnd.openxmlformats-officedocument.presentationml.slide+xml"/>
  <Override PartName="/ppt/slides/slide32.xml" ContentType="application/vnd.openxmlformats-officedocument.presentationml.slide+xml"/>
  <Override PartName="/ppt/slides/slide117.xml" ContentType="application/vnd.openxmlformats-officedocument.presentationml.slide+xml"/>
  <Override PartName="/ppt/slides/slide111.xml" ContentType="application/vnd.openxmlformats-officedocument.presentationml.slide+xml"/>
  <Override PartName="/ppt/slides/slide16.xml" ContentType="application/vnd.openxmlformats-officedocument.presentationml.slide+xml"/>
  <Default Extension="gif" ContentType="image/gif"/>
  <Override PartName="/ppt/slides/slide38.xml" ContentType="application/vnd.openxmlformats-officedocument.presentationml.slide+xml"/>
  <Override PartName="/ppt/slides/slide113.xml" ContentType="application/vnd.openxmlformats-officedocument.presentationml.slide+xml"/>
  <Override PartName="/ppt/embeddings/oleObject61.bin" ContentType="application/vnd.openxmlformats-officedocument.oleObject"/>
  <Override PartName="/ppt/slides/slide108.xml" ContentType="application/vnd.openxmlformats-officedocument.presentationml.slide+xml"/>
  <Override PartName="/ppt/slides/slide29.xml" ContentType="application/vnd.openxmlformats-officedocument.presentationml.slide+xml"/>
  <Override PartName="/ppt/notesSlides/notesSlide22.xml" ContentType="application/vnd.openxmlformats-officedocument.presentationml.notesSlide+xml"/>
  <Override PartName="/ppt/embeddings/oleObject4.bin" ContentType="application/vnd.openxmlformats-officedocument.oleObject"/>
  <Override PartName="/ppt/slides/slide126.xml" ContentType="application/vnd.openxmlformats-officedocument.presentationml.slide+xml"/>
  <Override PartName="/ppt/embeddings/oleObject40.bin" ContentType="application/vnd.openxmlformats-officedocument.oleObject"/>
  <Override PartName="/ppt/slides/slide22.xml" ContentType="application/vnd.openxmlformats-officedocument.presentationml.slide+xml"/>
  <Override PartName="/ppt/slides/slide85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30.xml" ContentType="application/vnd.openxmlformats-officedocument.presentationml.slide+xml"/>
  <Override PartName="/ppt/slides/slide36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embeddings/oleObject74.bin" ContentType="application/vnd.openxmlformats-officedocument.oleObject"/>
  <Override PartName="/ppt/embeddings/oleObject41.bin" ContentType="application/vnd.openxmlformats-officedocument.oleObject"/>
  <Override PartName="/ppt/notesSlides/notesSlide16.xml" ContentType="application/vnd.openxmlformats-officedocument.presentationml.notesSlide+xml"/>
  <Override PartName="/ppt/embeddings/oleObject16.bin" ContentType="application/vnd.openxmlformats-officedocument.oleObject"/>
  <Override PartName="/ppt/slides/slide90.xml" ContentType="application/vnd.openxmlformats-officedocument.presentationml.slide+xml"/>
  <Override PartName="/ppt/slides/slide21.xml" ContentType="application/vnd.openxmlformats-officedocument.presentationml.slide+xml"/>
  <Override PartName="/ppt/slides/slide107.xml" ContentType="application/vnd.openxmlformats-officedocument.presentationml.slide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23.xml" ContentType="application/vnd.openxmlformats-officedocument.presentationml.slide+xml"/>
  <Override PartName="/ppt/embeddings/oleObject2.bin" ContentType="application/vnd.openxmlformats-officedocument.oleObject"/>
  <Override PartName="/ppt/embeddings/oleObject34.bin" ContentType="application/vnd.openxmlformats-officedocument.oleObject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62.xml" ContentType="application/vnd.openxmlformats-officedocument.presentationml.slide+xml"/>
  <Override PartName="/ppt/slides/slide7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41.xml" ContentType="application/vnd.openxmlformats-officedocument.presentationml.notesSlide+xml"/>
  <Override PartName="/ppt/embeddings/oleObject68.bin" ContentType="application/vnd.openxmlformats-officedocument.oleObject"/>
  <Override PartName="/ppt/embeddings/oleObject31.bin" ContentType="application/vnd.openxmlformats-officedocument.oleObject"/>
  <Override PartName="/ppt/slides/slide13.xml" ContentType="application/vnd.openxmlformats-officedocument.presentationml.slide+xml"/>
  <Override PartName="/ppt/slides/slide121.xml" ContentType="application/vnd.openxmlformats-officedocument.presentationml.slide+xml"/>
  <Override PartName="/ppt/notesSlides/notesSlide17.xml" ContentType="application/vnd.openxmlformats-officedocument.presentationml.notesSlide+xml"/>
  <Override PartName="/ppt/embeddings/oleObject72.bin" ContentType="application/vnd.openxmlformats-officedocument.oleObject"/>
  <Override PartName="/ppt/embeddings/oleObject62.bin" ContentType="application/vnd.openxmlformats-officedocument.oleObject"/>
  <Override PartName="/ppt/slides/slide87.xml" ContentType="application/vnd.openxmlformats-officedocument.presentationml.slide+xml"/>
  <Override PartName="/ppt/notesSlides/notesSlide6.xml" ContentType="application/vnd.openxmlformats-officedocument.presentationml.notesSlide+xml"/>
  <Override PartName="/ppt/embeddings/oleObject3.bin" ContentType="application/vnd.openxmlformats-officedocument.oleObject"/>
  <Override PartName="/ppt/slideLayouts/slideLayout4.xml" ContentType="application/vnd.openxmlformats-officedocument.presentationml.slideLayout+xml"/>
  <Override PartName="/ppt/embeddings/oleObject54.bin" ContentType="application/vnd.openxmlformats-officedocument.oleObject"/>
  <Override PartName="/ppt/slideLayouts/slideLayout2.xml" ContentType="application/vnd.openxmlformats-officedocument.presentationml.slideLayout+xml"/>
  <Override PartName="/ppt/slides/slide89.xml" ContentType="application/vnd.openxmlformats-officedocument.presentationml.slide+xml"/>
  <Override PartName="/ppt/embeddings/oleObject50.bin" ContentType="application/vnd.openxmlformats-officedocument.oleObject"/>
  <Override PartName="/ppt/slideLayouts/slideLayout6.xml" ContentType="application/vnd.openxmlformats-officedocument.presentationml.slideLayout+xml"/>
  <Override PartName="/ppt/embeddings/oleObject59.bin" ContentType="application/vnd.openxmlformats-officedocument.oleObject"/>
  <Override PartName="/ppt/notesSlides/notesSlide43.xml" ContentType="application/vnd.openxmlformats-officedocument.presentationml.notesSlide+xml"/>
  <Override PartName="/ppt/embeddings/oleObject10.bin" ContentType="application/vnd.openxmlformats-officedocument.oleObject"/>
  <Override PartName="/ppt/presProps.xml" ContentType="application/vnd.openxmlformats-officedocument.presentationml.presProps+xml"/>
  <Override PartName="/ppt/notesSlides/notesSlide18.xml" ContentType="application/vnd.openxmlformats-officedocument.presentationml.notesSlide+xml"/>
  <Override PartName="/ppt/embeddings/oleObject15.bin" ContentType="application/vnd.openxmlformats-officedocument.oleObject"/>
  <Override PartName="/ppt/embeddings/oleObject81.bin" ContentType="application/vnd.openxmlformats-officedocument.oleObject"/>
  <Override PartName="/ppt/slides/slide27.xml" ContentType="application/vnd.openxmlformats-officedocument.presentationml.slide+xml"/>
  <Override PartName="/ppt/embeddings/oleObject9.bin" ContentType="application/vnd.openxmlformats-officedocument.oleObject"/>
  <Override PartName="/ppt/embeddings/oleObject51.bin" ContentType="application/vnd.openxmlformats-officedocument.oleObject"/>
  <Override PartName="/ppt/notesSlides/notesSlide10.xml" ContentType="application/vnd.openxmlformats-officedocument.presentationml.notesSlide+xml"/>
  <Override PartName="/ppt/notesSlides/notesSlide39.xml" ContentType="application/vnd.openxmlformats-officedocument.presentationml.notesSlide+xml"/>
  <Override PartName="/ppt/embeddings/oleObject27.bin" ContentType="application/vnd.openxmlformats-officedocument.oleObject"/>
  <Override PartName="/ppt/embeddings/oleObject39.bin" ContentType="application/vnd.openxmlformats-officedocument.oleObject"/>
  <Override PartName="/ppt/slides/slide67.xml" ContentType="application/vnd.openxmlformats-officedocument.presentationml.slide+xml"/>
  <Override PartName="/ppt/slides/slide100.xml" ContentType="application/vnd.openxmlformats-officedocument.presentationml.slide+xml"/>
  <Override PartName="/ppt/slides/slide12.xml" ContentType="application/vnd.openxmlformats-officedocument.presentationml.slide+xml"/>
  <Override PartName="/ppt/slides/slide46.xml" ContentType="application/vnd.openxmlformats-officedocument.presentationml.slide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slides/slide84.xml" ContentType="application/vnd.openxmlformats-officedocument.presentationml.slide+xml"/>
  <Override PartName="/ppt/embeddings/oleObject18.bin" ContentType="application/vnd.openxmlformats-officedocument.oleObject"/>
  <Override PartName="/ppt/slides/slide69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embeddings/oleObject20.bin" ContentType="application/vnd.openxmlformats-officedocument.oleObject"/>
  <Override PartName="/ppt/notesSlides/notesSlide34.xml" ContentType="application/vnd.openxmlformats-officedocument.presentationml.notesSlide+xml"/>
  <Override PartName="/ppt/embeddings/oleObject24.bin" ContentType="application/vnd.openxmlformats-officedocument.oleObject"/>
  <Override PartName="/ppt/slideLayouts/slideLayout5.xml" ContentType="application/vnd.openxmlformats-officedocument.presentationml.slideLayout+xml"/>
  <Override PartName="/ppt/slides/slide50.xml" ContentType="application/vnd.openxmlformats-officedocument.presentationml.slide+xml"/>
  <Override PartName="/ppt/embeddings/oleObject33.bin" ContentType="application/vnd.openxmlformats-officedocument.oleObject"/>
  <Override PartName="/ppt/slides/slide57.xml" ContentType="application/vnd.openxmlformats-officedocument.presentationml.slide+xml"/>
  <Override PartName="/ppt/embeddings/oleObject70.bin" ContentType="application/vnd.openxmlformats-officedocument.oleObject"/>
  <Override PartName="/ppt/notesSlides/notesSlide29.xml" ContentType="application/vnd.openxmlformats-officedocument.presentationml.notesSlide+xml"/>
  <Override PartName="/ppt/slides/slide116.xml" ContentType="application/vnd.openxmlformats-officedocument.presentationml.slide+xml"/>
  <Override PartName="/ppt/slides/slide119.xml" ContentType="application/vnd.openxmlformats-officedocument.presentationml.slide+xml"/>
  <Override PartName="/ppt/notesSlides/notesSlide7.xml" ContentType="application/vnd.openxmlformats-officedocument.presentationml.notesSlide+xml"/>
  <Override PartName="/ppt/embeddings/oleObject26.bin" ContentType="application/vnd.openxmlformats-officedocument.oleObject"/>
  <Override PartName="/ppt/slides/slide63.xml" ContentType="application/vnd.openxmlformats-officedocument.presentationml.slide+xml"/>
  <Override PartName="/ppt/slides/slide82.xml" ContentType="application/vnd.openxmlformats-officedocument.presentationml.slide+xml"/>
  <Override PartName="/ppt/slides/slide34.xml" ContentType="application/vnd.openxmlformats-officedocument.presentationml.slide+xml"/>
  <Override PartName="/ppt/slides/slide112.xml" ContentType="application/vnd.openxmlformats-officedocument.presentationml.slide+xml"/>
  <Override PartName="/ppt/slides/slide106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44.xml" ContentType="application/vnd.openxmlformats-officedocument.presentationml.notesSlide+xml"/>
  <Override PartName="/ppt/embeddings/oleObject47.bin" ContentType="application/vnd.openxmlformats-officedocument.oleObject"/>
  <Override PartName="/ppt/notesSlides/notesSlide5.xml" ContentType="application/vnd.openxmlformats-officedocument.presentationml.notesSlide+xml"/>
  <Override PartName="/ppt/embeddings/oleObject17.bin" ContentType="application/vnd.openxmlformats-officedocument.oleObject"/>
  <Override PartName="/ppt/slideLayouts/slideLayout1.xml" ContentType="application/vnd.openxmlformats-officedocument.presentationml.slideLayout+xml"/>
  <Override PartName="/ppt/slides/slide88.xml" ContentType="application/vnd.openxmlformats-officedocument.presentationml.slide+xml"/>
  <Override PartName="/ppt/theme/theme1.xml" ContentType="application/vnd.openxmlformats-officedocument.theme+xml"/>
  <Override PartName="/ppt/slides/slide99.xml" ContentType="application/vnd.openxmlformats-officedocument.presentationml.slide+xml"/>
  <Override PartName="/ppt/slides/slide109.xml" ContentType="application/vnd.openxmlformats-officedocument.presentationml.slide+xml"/>
  <Override PartName="/ppt/embeddings/oleObject57.bin" ContentType="application/vnd.openxmlformats-officedocument.oleObject"/>
  <Override PartName="/ppt/embeddings/oleObject46.bin" ContentType="application/vnd.openxmlformats-officedocument.oleObject"/>
  <Override PartName="/ppt/embeddings/oleObject65.bin" ContentType="application/vnd.openxmlformats-officedocument.oleObject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9.xml" ContentType="application/vnd.openxmlformats-officedocument.presentationml.slide+xml"/>
  <Override PartName="/ppt/slides/slide114.xml" ContentType="application/vnd.openxmlformats-officedocument.presentationml.slide+xml"/>
  <Override PartName="/ppt/slides/slide64.xml" ContentType="application/vnd.openxmlformats-officedocument.presentationml.slide+xml"/>
  <Override PartName="/ppt/notesSlides/notesSlide33.xml" ContentType="application/vnd.openxmlformats-officedocument.presentationml.notesSlide+xml"/>
  <Override PartName="/ppt/embeddings/oleObject14.bin" ContentType="application/vnd.openxmlformats-officedocument.oleObject"/>
  <Override PartName="/ppt/slides/slide110.xml" ContentType="application/vnd.openxmlformats-officedocument.presentationml.slide+xml"/>
  <Override PartName="/ppt/slides/slide4.xml" ContentType="application/vnd.openxmlformats-officedocument.presentationml.slide+xml"/>
  <Override PartName="/ppt/embeddings/oleObject71.bin" ContentType="application/vnd.openxmlformats-officedocument.oleObject"/>
  <Override PartName="/ppt/embeddings/oleObject21.bin" ContentType="application/vnd.openxmlformats-officedocument.oleObject"/>
  <Override PartName="/ppt/embeddings/oleObject73.bin" ContentType="application/vnd.openxmlformats-officedocument.oleObject"/>
  <Override PartName="/ppt/slides/slide72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102.xml" ContentType="application/vnd.openxmlformats-officedocument.presentationml.slide+xml"/>
  <Override PartName="/ppt/embeddings/oleObject30.bin" ContentType="application/vnd.openxmlformats-officedocument.oleObject"/>
  <Override PartName="/ppt/slides/slide60.xml" ContentType="application/vnd.openxmlformats-officedocument.presentationml.slide+xml"/>
  <Override PartName="/ppt/embeddings/oleObject8.bin" ContentType="application/vnd.openxmlformats-officedocument.oleObject"/>
  <Override PartName="/ppt/slides/slide24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71.xml" ContentType="application/vnd.openxmlformats-officedocument.presentationml.slide+xml"/>
  <Override PartName="/ppt/slides/slide6.xml" ContentType="application/vnd.openxmlformats-officedocument.presentationml.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28"/>
  </p:notesMasterIdLst>
  <p:handoutMasterIdLst>
    <p:handoutMasterId r:id="rId129"/>
  </p:handoutMasterIdLst>
  <p:sldIdLst>
    <p:sldId id="333" r:id="rId2"/>
    <p:sldId id="432" r:id="rId3"/>
    <p:sldId id="334" r:id="rId4"/>
    <p:sldId id="337" r:id="rId5"/>
    <p:sldId id="338" r:id="rId6"/>
    <p:sldId id="339" r:id="rId7"/>
    <p:sldId id="431" r:id="rId8"/>
    <p:sldId id="340" r:id="rId9"/>
    <p:sldId id="342" r:id="rId10"/>
    <p:sldId id="344" r:id="rId11"/>
    <p:sldId id="345" r:id="rId12"/>
    <p:sldId id="348" r:id="rId13"/>
    <p:sldId id="407" r:id="rId14"/>
    <p:sldId id="408" r:id="rId15"/>
    <p:sldId id="356" r:id="rId16"/>
    <p:sldId id="357" r:id="rId17"/>
    <p:sldId id="358" r:id="rId18"/>
    <p:sldId id="359" r:id="rId19"/>
    <p:sldId id="360" r:id="rId20"/>
    <p:sldId id="361" r:id="rId21"/>
    <p:sldId id="362" r:id="rId22"/>
    <p:sldId id="363" r:id="rId23"/>
    <p:sldId id="364" r:id="rId24"/>
    <p:sldId id="365" r:id="rId25"/>
    <p:sldId id="366" r:id="rId26"/>
    <p:sldId id="369" r:id="rId27"/>
    <p:sldId id="371" r:id="rId28"/>
    <p:sldId id="374" r:id="rId29"/>
    <p:sldId id="400" r:id="rId30"/>
    <p:sldId id="402" r:id="rId31"/>
    <p:sldId id="415" r:id="rId32"/>
    <p:sldId id="416" r:id="rId33"/>
    <p:sldId id="395" r:id="rId34"/>
    <p:sldId id="278" r:id="rId35"/>
    <p:sldId id="272" r:id="rId36"/>
    <p:sldId id="420" r:id="rId37"/>
    <p:sldId id="398" r:id="rId38"/>
    <p:sldId id="259" r:id="rId39"/>
    <p:sldId id="293" r:id="rId40"/>
    <p:sldId id="294" r:id="rId41"/>
    <p:sldId id="295" r:id="rId42"/>
    <p:sldId id="315" r:id="rId43"/>
    <p:sldId id="260" r:id="rId44"/>
    <p:sldId id="262" r:id="rId45"/>
    <p:sldId id="263" r:id="rId46"/>
    <p:sldId id="264" r:id="rId47"/>
    <p:sldId id="265" r:id="rId48"/>
    <p:sldId id="279" r:id="rId49"/>
    <p:sldId id="280" r:id="rId50"/>
    <p:sldId id="281" r:id="rId51"/>
    <p:sldId id="282" r:id="rId52"/>
    <p:sldId id="297" r:id="rId53"/>
    <p:sldId id="284" r:id="rId54"/>
    <p:sldId id="283" r:id="rId55"/>
    <p:sldId id="286" r:id="rId56"/>
    <p:sldId id="419" r:id="rId57"/>
    <p:sldId id="285" r:id="rId58"/>
    <p:sldId id="298" r:id="rId59"/>
    <p:sldId id="287" r:id="rId60"/>
    <p:sldId id="378" r:id="rId61"/>
    <p:sldId id="288" r:id="rId62"/>
    <p:sldId id="316" r:id="rId63"/>
    <p:sldId id="396" r:id="rId64"/>
    <p:sldId id="394" r:id="rId65"/>
    <p:sldId id="311" r:id="rId66"/>
    <p:sldId id="418" r:id="rId67"/>
    <p:sldId id="410" r:id="rId68"/>
    <p:sldId id="433" r:id="rId69"/>
    <p:sldId id="300" r:id="rId70"/>
    <p:sldId id="304" r:id="rId71"/>
    <p:sldId id="317" r:id="rId72"/>
    <p:sldId id="422" r:id="rId73"/>
    <p:sldId id="444" r:id="rId74"/>
    <p:sldId id="411" r:id="rId75"/>
    <p:sldId id="425" r:id="rId76"/>
    <p:sldId id="434" r:id="rId77"/>
    <p:sldId id="349" r:id="rId78"/>
    <p:sldId id="392" r:id="rId79"/>
    <p:sldId id="354" r:id="rId80"/>
    <p:sldId id="442" r:id="rId81"/>
    <p:sldId id="417" r:id="rId82"/>
    <p:sldId id="350" r:id="rId83"/>
    <p:sldId id="351" r:id="rId84"/>
    <p:sldId id="393" r:id="rId85"/>
    <p:sldId id="352" r:id="rId86"/>
    <p:sldId id="391" r:id="rId87"/>
    <p:sldId id="353" r:id="rId88"/>
    <p:sldId id="406" r:id="rId89"/>
    <p:sldId id="405" r:id="rId90"/>
    <p:sldId id="435" r:id="rId91"/>
    <p:sldId id="436" r:id="rId92"/>
    <p:sldId id="437" r:id="rId93"/>
    <p:sldId id="438" r:id="rId94"/>
    <p:sldId id="439" r:id="rId95"/>
    <p:sldId id="440" r:id="rId96"/>
    <p:sldId id="441" r:id="rId97"/>
    <p:sldId id="445" r:id="rId98"/>
    <p:sldId id="427" r:id="rId99"/>
    <p:sldId id="428" r:id="rId100"/>
    <p:sldId id="409" r:id="rId101"/>
    <p:sldId id="269" r:id="rId102"/>
    <p:sldId id="276" r:id="rId103"/>
    <p:sldId id="270" r:id="rId104"/>
    <p:sldId id="277" r:id="rId105"/>
    <p:sldId id="301" r:id="rId106"/>
    <p:sldId id="332" r:id="rId107"/>
    <p:sldId id="310" r:id="rId108"/>
    <p:sldId id="377" r:id="rId109"/>
    <p:sldId id="380" r:id="rId110"/>
    <p:sldId id="381" r:id="rId111"/>
    <p:sldId id="382" r:id="rId112"/>
    <p:sldId id="383" r:id="rId113"/>
    <p:sldId id="384" r:id="rId114"/>
    <p:sldId id="385" r:id="rId115"/>
    <p:sldId id="386" r:id="rId116"/>
    <p:sldId id="387" r:id="rId117"/>
    <p:sldId id="388" r:id="rId118"/>
    <p:sldId id="389" r:id="rId119"/>
    <p:sldId id="397" r:id="rId120"/>
    <p:sldId id="401" r:id="rId121"/>
    <p:sldId id="413" r:id="rId122"/>
    <p:sldId id="414" r:id="rId123"/>
    <p:sldId id="421" r:id="rId124"/>
    <p:sldId id="426" r:id="rId125"/>
    <p:sldId id="429" r:id="rId126"/>
    <p:sldId id="430" r:id="rId1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9716" autoAdjust="0"/>
    <p:restoredTop sz="96061" autoAdjust="0"/>
  </p:normalViewPr>
  <p:slideViewPr>
    <p:cSldViewPr snapToGrid="0">
      <p:cViewPr>
        <p:scale>
          <a:sx n="100" d="100"/>
          <a:sy n="100" d="100"/>
        </p:scale>
        <p:origin x="-1152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63.xml"/><Relationship Id="rId121" Type="http://schemas.openxmlformats.org/officeDocument/2006/relationships/slide" Target="slides/slide120.xml"/><Relationship Id="rId133" Type="http://schemas.openxmlformats.org/officeDocument/2006/relationships/theme" Target="theme/theme1.xml"/><Relationship Id="rId60" Type="http://schemas.openxmlformats.org/officeDocument/2006/relationships/slide" Target="slides/slide59.xml"/><Relationship Id="rId70" Type="http://schemas.openxmlformats.org/officeDocument/2006/relationships/slide" Target="slides/slide69.xml"/><Relationship Id="rId94" Type="http://schemas.openxmlformats.org/officeDocument/2006/relationships/slide" Target="slides/slide93.xml"/><Relationship Id="rId7" Type="http://schemas.openxmlformats.org/officeDocument/2006/relationships/slide" Target="slides/slide6.xml"/><Relationship Id="rId74" Type="http://schemas.openxmlformats.org/officeDocument/2006/relationships/slide" Target="slides/slide73.xml"/><Relationship Id="rId102" Type="http://schemas.openxmlformats.org/officeDocument/2006/relationships/slide" Target="slides/slide101.xml"/><Relationship Id="rId25" Type="http://schemas.openxmlformats.org/officeDocument/2006/relationships/slide" Target="slides/slide24.xml"/><Relationship Id="rId106" Type="http://schemas.openxmlformats.org/officeDocument/2006/relationships/slide" Target="slides/slide105.xml"/><Relationship Id="rId122" Type="http://schemas.openxmlformats.org/officeDocument/2006/relationships/slide" Target="slides/slide121.xml"/><Relationship Id="rId116" Type="http://schemas.openxmlformats.org/officeDocument/2006/relationships/slide" Target="slides/slide115.xml"/><Relationship Id="rId119" Type="http://schemas.openxmlformats.org/officeDocument/2006/relationships/slide" Target="slides/slide118.xml"/><Relationship Id="rId96" Type="http://schemas.openxmlformats.org/officeDocument/2006/relationships/slide" Target="slides/slide95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118" Type="http://schemas.openxmlformats.org/officeDocument/2006/relationships/slide" Target="slides/slide117.xml"/><Relationship Id="rId128" Type="http://schemas.openxmlformats.org/officeDocument/2006/relationships/notesMaster" Target="notesMasters/notesMaster1.xml"/><Relationship Id="rId17" Type="http://schemas.openxmlformats.org/officeDocument/2006/relationships/slide" Target="slides/slide16.xml"/><Relationship Id="rId107" Type="http://schemas.openxmlformats.org/officeDocument/2006/relationships/slide" Target="slides/slide106.xml"/><Relationship Id="rId71" Type="http://schemas.openxmlformats.org/officeDocument/2006/relationships/slide" Target="slides/slide70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89" Type="http://schemas.openxmlformats.org/officeDocument/2006/relationships/slide" Target="slides/slide88.xml"/><Relationship Id="rId114" Type="http://schemas.openxmlformats.org/officeDocument/2006/relationships/slide" Target="slides/slide113.xml"/><Relationship Id="rId88" Type="http://schemas.openxmlformats.org/officeDocument/2006/relationships/slide" Target="slides/slide87.xml"/><Relationship Id="rId82" Type="http://schemas.openxmlformats.org/officeDocument/2006/relationships/slide" Target="slides/slide81.xml"/><Relationship Id="rId124" Type="http://schemas.openxmlformats.org/officeDocument/2006/relationships/slide" Target="slides/slide123.xml"/><Relationship Id="rId69" Type="http://schemas.openxmlformats.org/officeDocument/2006/relationships/slide" Target="slides/slide6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72" Type="http://schemas.openxmlformats.org/officeDocument/2006/relationships/slide" Target="slides/slide71.xml"/><Relationship Id="rId35" Type="http://schemas.openxmlformats.org/officeDocument/2006/relationships/slide" Target="slides/slide34.xml"/><Relationship Id="rId75" Type="http://schemas.openxmlformats.org/officeDocument/2006/relationships/slide" Target="slides/slide74.xml"/><Relationship Id="rId80" Type="http://schemas.openxmlformats.org/officeDocument/2006/relationships/slide" Target="slides/slide79.xml"/><Relationship Id="rId31" Type="http://schemas.openxmlformats.org/officeDocument/2006/relationships/slide" Target="slides/slide30.xml"/><Relationship Id="rId62" Type="http://schemas.openxmlformats.org/officeDocument/2006/relationships/slide" Target="slides/slide61.xml"/><Relationship Id="rId79" Type="http://schemas.openxmlformats.org/officeDocument/2006/relationships/slide" Target="slides/slide78.xml"/><Relationship Id="rId97" Type="http://schemas.openxmlformats.org/officeDocument/2006/relationships/slide" Target="slides/slide96.xml"/><Relationship Id="rId111" Type="http://schemas.openxmlformats.org/officeDocument/2006/relationships/slide" Target="slides/slide110.xml"/><Relationship Id="rId98" Type="http://schemas.openxmlformats.org/officeDocument/2006/relationships/slide" Target="slides/slide97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132" Type="http://schemas.openxmlformats.org/officeDocument/2006/relationships/viewProps" Target="viewProps.xml"/><Relationship Id="rId32" Type="http://schemas.openxmlformats.org/officeDocument/2006/relationships/slide" Target="slides/slide31.xml"/><Relationship Id="rId13" Type="http://schemas.openxmlformats.org/officeDocument/2006/relationships/slide" Target="slides/slide12.xml"/><Relationship Id="rId52" Type="http://schemas.openxmlformats.org/officeDocument/2006/relationships/slide" Target="slides/slide51.xml"/><Relationship Id="rId54" Type="http://schemas.openxmlformats.org/officeDocument/2006/relationships/slide" Target="slides/slide53.xml"/><Relationship Id="rId101" Type="http://schemas.openxmlformats.org/officeDocument/2006/relationships/slide" Target="slides/slide100.xml"/><Relationship Id="rId23" Type="http://schemas.openxmlformats.org/officeDocument/2006/relationships/slide" Target="slides/slide22.xml"/><Relationship Id="rId61" Type="http://schemas.openxmlformats.org/officeDocument/2006/relationships/slide" Target="slides/slide60.xml"/><Relationship Id="rId53" Type="http://schemas.openxmlformats.org/officeDocument/2006/relationships/slide" Target="slides/slide52.xml"/><Relationship Id="rId84" Type="http://schemas.openxmlformats.org/officeDocument/2006/relationships/slide" Target="slides/slide83.xml"/><Relationship Id="rId30" Type="http://schemas.openxmlformats.org/officeDocument/2006/relationships/slide" Target="slides/slide29.xml"/><Relationship Id="rId29" Type="http://schemas.openxmlformats.org/officeDocument/2006/relationships/slide" Target="slides/slide28.xml"/><Relationship Id="rId83" Type="http://schemas.openxmlformats.org/officeDocument/2006/relationships/slide" Target="slides/slide8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22" Type="http://schemas.openxmlformats.org/officeDocument/2006/relationships/slide" Target="slides/slide21.xml"/><Relationship Id="rId95" Type="http://schemas.openxmlformats.org/officeDocument/2006/relationships/slide" Target="slides/slide94.xml"/><Relationship Id="rId39" Type="http://schemas.openxmlformats.org/officeDocument/2006/relationships/slide" Target="slides/slide38.xml"/><Relationship Id="rId43" Type="http://schemas.openxmlformats.org/officeDocument/2006/relationships/slide" Target="slides/slide42.xml"/><Relationship Id="rId104" Type="http://schemas.openxmlformats.org/officeDocument/2006/relationships/slide" Target="slides/slide103.xml"/><Relationship Id="rId130" Type="http://schemas.openxmlformats.org/officeDocument/2006/relationships/printerSettings" Target="printerSettings/printerSettings1.bin"/><Relationship Id="rId90" Type="http://schemas.openxmlformats.org/officeDocument/2006/relationships/slide" Target="slides/slide89.xml"/><Relationship Id="rId77" Type="http://schemas.openxmlformats.org/officeDocument/2006/relationships/slide" Target="slides/slide76.xml"/><Relationship Id="rId63" Type="http://schemas.openxmlformats.org/officeDocument/2006/relationships/slide" Target="slides/slide62.xml"/><Relationship Id="rId85" Type="http://schemas.openxmlformats.org/officeDocument/2006/relationships/slide" Target="slides/slide84.xml"/><Relationship Id="rId105" Type="http://schemas.openxmlformats.org/officeDocument/2006/relationships/slide" Target="slides/slide104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99" Type="http://schemas.openxmlformats.org/officeDocument/2006/relationships/slide" Target="slides/slide98.xml"/><Relationship Id="rId14" Type="http://schemas.openxmlformats.org/officeDocument/2006/relationships/slide" Target="slides/slide13.xml"/><Relationship Id="rId103" Type="http://schemas.openxmlformats.org/officeDocument/2006/relationships/slide" Target="slides/slide102.xml"/><Relationship Id="rId127" Type="http://schemas.openxmlformats.org/officeDocument/2006/relationships/slide" Target="slides/slide126.xml"/><Relationship Id="rId92" Type="http://schemas.openxmlformats.org/officeDocument/2006/relationships/slide" Target="slides/slide91.xml"/><Relationship Id="rId45" Type="http://schemas.openxmlformats.org/officeDocument/2006/relationships/slide" Target="slides/slide44.xml"/><Relationship Id="rId58" Type="http://schemas.openxmlformats.org/officeDocument/2006/relationships/slide" Target="slides/slide57.xml"/><Relationship Id="rId42" Type="http://schemas.openxmlformats.org/officeDocument/2006/relationships/slide" Target="slides/slide41.xml"/><Relationship Id="rId73" Type="http://schemas.openxmlformats.org/officeDocument/2006/relationships/slide" Target="slides/slide72.xml"/><Relationship Id="rId87" Type="http://schemas.openxmlformats.org/officeDocument/2006/relationships/slide" Target="slides/slide86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17" Type="http://schemas.openxmlformats.org/officeDocument/2006/relationships/slide" Target="slides/slide116.xml"/><Relationship Id="rId129" Type="http://schemas.openxmlformats.org/officeDocument/2006/relationships/handoutMaster" Target="handoutMasters/handoutMaster1.xml"/><Relationship Id="rId134" Type="http://schemas.openxmlformats.org/officeDocument/2006/relationships/tableStyles" Target="tableStyles.xml"/><Relationship Id="rId112" Type="http://schemas.openxmlformats.org/officeDocument/2006/relationships/slide" Target="slides/slide111.xml"/><Relationship Id="rId19" Type="http://schemas.openxmlformats.org/officeDocument/2006/relationships/slide" Target="slides/slide18.xml"/><Relationship Id="rId120" Type="http://schemas.openxmlformats.org/officeDocument/2006/relationships/slide" Target="slides/slide119.xml"/><Relationship Id="rId126" Type="http://schemas.openxmlformats.org/officeDocument/2006/relationships/slide" Target="slides/slide125.xml"/><Relationship Id="rId57" Type="http://schemas.openxmlformats.org/officeDocument/2006/relationships/slide" Target="slides/slide56.xml"/><Relationship Id="rId109" Type="http://schemas.openxmlformats.org/officeDocument/2006/relationships/slide" Target="slides/slide108.xml"/><Relationship Id="rId46" Type="http://schemas.openxmlformats.org/officeDocument/2006/relationships/slide" Target="slides/slide45.xml"/><Relationship Id="rId86" Type="http://schemas.openxmlformats.org/officeDocument/2006/relationships/slide" Target="slides/slide85.xml"/><Relationship Id="rId59" Type="http://schemas.openxmlformats.org/officeDocument/2006/relationships/slide" Target="slides/slide58.xml"/><Relationship Id="rId51" Type="http://schemas.openxmlformats.org/officeDocument/2006/relationships/slide" Target="slides/slide50.xml"/><Relationship Id="rId66" Type="http://schemas.openxmlformats.org/officeDocument/2006/relationships/slide" Target="slides/slide65.xml"/><Relationship Id="rId55" Type="http://schemas.openxmlformats.org/officeDocument/2006/relationships/slide" Target="slides/slide54.xml"/><Relationship Id="rId34" Type="http://schemas.openxmlformats.org/officeDocument/2006/relationships/slide" Target="slides/slide33.xml"/><Relationship Id="rId81" Type="http://schemas.openxmlformats.org/officeDocument/2006/relationships/slide" Target="slides/slide80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25" Type="http://schemas.openxmlformats.org/officeDocument/2006/relationships/slide" Target="slides/slide124.xml"/><Relationship Id="rId76" Type="http://schemas.openxmlformats.org/officeDocument/2006/relationships/slide" Target="slides/slide75.xml"/><Relationship Id="rId8" Type="http://schemas.openxmlformats.org/officeDocument/2006/relationships/slide" Target="slides/slide7.xml"/><Relationship Id="rId65" Type="http://schemas.openxmlformats.org/officeDocument/2006/relationships/slide" Target="slides/slide64.xml"/><Relationship Id="rId67" Type="http://schemas.openxmlformats.org/officeDocument/2006/relationships/slide" Target="slides/slide66.xml"/><Relationship Id="rId37" Type="http://schemas.openxmlformats.org/officeDocument/2006/relationships/slide" Target="slides/slide36.xml"/><Relationship Id="rId110" Type="http://schemas.openxmlformats.org/officeDocument/2006/relationships/slide" Target="slides/slide109.xml"/><Relationship Id="rId113" Type="http://schemas.openxmlformats.org/officeDocument/2006/relationships/slide" Target="slides/slide112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" Type="http://schemas.openxmlformats.org/officeDocument/2006/relationships/slide" Target="slides/slide2.xml"/><Relationship Id="rId123" Type="http://schemas.openxmlformats.org/officeDocument/2006/relationships/slide" Target="slides/slide122.xml"/><Relationship Id="rId26" Type="http://schemas.openxmlformats.org/officeDocument/2006/relationships/slide" Target="slides/slide25.xml"/><Relationship Id="rId100" Type="http://schemas.openxmlformats.org/officeDocument/2006/relationships/slide" Target="slides/slide99.xml"/><Relationship Id="rId11" Type="http://schemas.openxmlformats.org/officeDocument/2006/relationships/slide" Target="slides/slide10.xml"/><Relationship Id="rId68" Type="http://schemas.openxmlformats.org/officeDocument/2006/relationships/slide" Target="slides/slide67.xml"/><Relationship Id="rId115" Type="http://schemas.openxmlformats.org/officeDocument/2006/relationships/slide" Target="slides/slide114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91" Type="http://schemas.openxmlformats.org/officeDocument/2006/relationships/slide" Target="slides/slide90.xml"/><Relationship Id="rId93" Type="http://schemas.openxmlformats.org/officeDocument/2006/relationships/slide" Target="slides/slide92.xml"/><Relationship Id="rId131" Type="http://schemas.openxmlformats.org/officeDocument/2006/relationships/presProps" Target="presProps.xml"/><Relationship Id="rId78" Type="http://schemas.openxmlformats.org/officeDocument/2006/relationships/slide" Target="slides/slide77.xml"/><Relationship Id="rId15" Type="http://schemas.openxmlformats.org/officeDocument/2006/relationships/slide" Target="slides/slide14.xml"/><Relationship Id="rId2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ict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ict"/><Relationship Id="rId1" Type="http://schemas.openxmlformats.org/officeDocument/2006/relationships/image" Target="../media/image55.pict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ict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ict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ict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ict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ict"/><Relationship Id="rId1" Type="http://schemas.openxmlformats.org/officeDocument/2006/relationships/image" Target="../media/image65.pict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ict"/><Relationship Id="rId1" Type="http://schemas.openxmlformats.org/officeDocument/2006/relationships/image" Target="../media/image65.pict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ict"/><Relationship Id="rId1" Type="http://schemas.openxmlformats.org/officeDocument/2006/relationships/image" Target="../media/image65.pict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ict"/><Relationship Id="rId1" Type="http://schemas.openxmlformats.org/officeDocument/2006/relationships/image" Target="../media/image65.pict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ict"/><Relationship Id="rId1" Type="http://schemas.openxmlformats.org/officeDocument/2006/relationships/image" Target="../media/image65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ict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ict"/><Relationship Id="rId3" Type="http://schemas.openxmlformats.org/officeDocument/2006/relationships/image" Target="../media/image74.pict"/><Relationship Id="rId1" Type="http://schemas.openxmlformats.org/officeDocument/2006/relationships/image" Target="../media/image72.pict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ict"/><Relationship Id="rId1" Type="http://schemas.openxmlformats.org/officeDocument/2006/relationships/image" Target="../media/image76.pict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ict"/><Relationship Id="rId1" Type="http://schemas.openxmlformats.org/officeDocument/2006/relationships/image" Target="../media/image76.pict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ict"/><Relationship Id="rId1" Type="http://schemas.openxmlformats.org/officeDocument/2006/relationships/image" Target="../media/image76.pict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ict"/><Relationship Id="rId1" Type="http://schemas.openxmlformats.org/officeDocument/2006/relationships/image" Target="../media/image76.pict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pict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pict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pict"/></Relationships>
</file>

<file path=ppt/drawings/_rels/vmlDrawing2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ict"/><Relationship Id="rId3" Type="http://schemas.openxmlformats.org/officeDocument/2006/relationships/image" Target="../media/image140.pict"/><Relationship Id="rId1" Type="http://schemas.openxmlformats.org/officeDocument/2006/relationships/image" Target="../media/image138.pict"/></Relationships>
</file>

<file path=ppt/drawings/_rels/vmlDrawing2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ict"/><Relationship Id="rId3" Type="http://schemas.openxmlformats.org/officeDocument/2006/relationships/image" Target="../media/image140.pict"/><Relationship Id="rId1" Type="http://schemas.openxmlformats.org/officeDocument/2006/relationships/image" Target="../media/image138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ict"/></Relationships>
</file>

<file path=ppt/drawings/_rels/vmlDrawing3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ict"/><Relationship Id="rId3" Type="http://schemas.openxmlformats.org/officeDocument/2006/relationships/image" Target="../media/image139.pict"/><Relationship Id="rId1" Type="http://schemas.openxmlformats.org/officeDocument/2006/relationships/image" Target="../media/image140.pict"/></Relationships>
</file>

<file path=ppt/drawings/_rels/vmlDrawing3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ict"/><Relationship Id="rId3" Type="http://schemas.openxmlformats.org/officeDocument/2006/relationships/image" Target="../media/image140.pict"/><Relationship Id="rId1" Type="http://schemas.openxmlformats.org/officeDocument/2006/relationships/image" Target="../media/image138.pict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2.pict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2.pict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9.png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ict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ict"/><Relationship Id="rId1" Type="http://schemas.openxmlformats.org/officeDocument/2006/relationships/image" Target="../media/image51.pict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ict"/><Relationship Id="rId3" Type="http://schemas.openxmlformats.org/officeDocument/2006/relationships/image" Target="../media/image52.pict"/><Relationship Id="rId1" Type="http://schemas.openxmlformats.org/officeDocument/2006/relationships/image" Target="../media/image51.pict"/></Relationships>
</file>

<file path=ppt/drawings/_rels/vmlDrawing7.vml.rels><?xml version="1.0" encoding="UTF-8" standalone="yes"?>
<Relationships xmlns="http://schemas.openxmlformats.org/package/2006/relationships"><Relationship Id="rId4" Type="http://schemas.openxmlformats.org/officeDocument/2006/relationships/image" Target="../media/image53.pict"/><Relationship Id="rId1" Type="http://schemas.openxmlformats.org/officeDocument/2006/relationships/image" Target="../media/image51.pict"/><Relationship Id="rId2" Type="http://schemas.openxmlformats.org/officeDocument/2006/relationships/image" Target="../media/image50.pict"/><Relationship Id="rId3" Type="http://schemas.openxmlformats.org/officeDocument/2006/relationships/image" Target="../media/image52.pict"/></Relationships>
</file>

<file path=ppt/drawings/_rels/vmlDrawing8.vml.rels><?xml version="1.0" encoding="UTF-8" standalone="yes"?>
<Relationships xmlns="http://schemas.openxmlformats.org/package/2006/relationships"><Relationship Id="rId4" Type="http://schemas.openxmlformats.org/officeDocument/2006/relationships/image" Target="../media/image53.pict"/><Relationship Id="rId1" Type="http://schemas.openxmlformats.org/officeDocument/2006/relationships/image" Target="../media/image51.pict"/><Relationship Id="rId2" Type="http://schemas.openxmlformats.org/officeDocument/2006/relationships/image" Target="../media/image50.pict"/><Relationship Id="rId3" Type="http://schemas.openxmlformats.org/officeDocument/2006/relationships/image" Target="../media/image52.pict"/><Relationship Id="rId5" Type="http://schemas.openxmlformats.org/officeDocument/2006/relationships/image" Target="../media/image54.pict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ict"/><Relationship Id="rId3" Type="http://schemas.openxmlformats.org/officeDocument/2006/relationships/image" Target="../media/image57.pict"/><Relationship Id="rId1" Type="http://schemas.openxmlformats.org/officeDocument/2006/relationships/image" Target="../media/image55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5095EF-3103-7841-A739-EF503576FF1F}" type="datetimeFigureOut">
              <a:rPr/>
              <a:pPr/>
              <a:t>6/12/12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1625A3-8AF0-3E47-8C3E-B83D3930CA0F}" type="slidenum">
              <a:rPr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712CD-BF6B-E94D-8889-185EFCC58B1B}" type="datetimeFigureOut">
              <a:rPr/>
              <a:pPr/>
              <a:t>6/8/12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7CCB9-18EA-6748-8503-8B952D67735A}" type="slidenum">
              <a:rPr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/>
              <a:t>Illustrates</a:t>
            </a:r>
            <a:r>
              <a:rPr lang="en-US" baseline="0"/>
              <a:t> the length scales of structures that are being resolved.</a:t>
            </a:r>
          </a:p>
          <a:p>
            <a:pPr marL="228600" indent="-228600">
              <a:buAutoNum type="arabicPeriod"/>
            </a:pPr>
            <a:r>
              <a:rPr lang="en-US" baseline="0"/>
              <a:t>Slower in the west than the east, of course – but significant variability across the entire region.</a:t>
            </a:r>
          </a:p>
          <a:p>
            <a:pPr marL="228600" indent="-228600">
              <a:buAutoNum type="arabicPeriod"/>
            </a:pPr>
            <a:r>
              <a:rPr lang="en-US"/>
              <a:t>Many features recongizable: Snake R. Plain, Rocky Mtns, Columbia Plateau, volcanic</a:t>
            </a:r>
            <a:r>
              <a:rPr lang="en-US" baseline="0"/>
              <a:t> rim of the CO Plateau, Mid-Continental Rift, Superior Province, etc.</a:t>
            </a:r>
          </a:p>
          <a:p>
            <a:pPr marL="228600" indent="-228600">
              <a:buNone/>
            </a:pPr>
            <a:r>
              <a:rPr lang="en-US" baseline="0"/>
              <a:t>Talk is about how to construct such images and use them quantitatively to produce a 3D model.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7CCB9-18EA-6748-8503-8B952D67735A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1D55CB-EDC7-D845-94B0-1D87A534787D}" type="slidenum">
              <a:rPr lang="en-US"/>
              <a:pPr/>
              <a:t>11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0413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30" tIns="44865" rIns="89730" bIns="44865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1D55CB-EDC7-D845-94B0-1D87A534787D}" type="slidenum">
              <a:rPr lang="en-US"/>
              <a:pPr/>
              <a:t>12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0413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30" tIns="44865" rIns="89730" bIns="44865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1D55CB-EDC7-D845-94B0-1D87A534787D}" type="slidenum">
              <a:rPr lang="en-US"/>
              <a:pPr/>
              <a:t>13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0413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30" tIns="44865" rIns="89730" bIns="44865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1D55CB-EDC7-D845-94B0-1D87A534787D}" type="slidenum">
              <a:rPr lang="en-US"/>
              <a:pPr/>
              <a:t>14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0413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30" tIns="44865" rIns="89730" bIns="44865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D062F3-DB16-AD4B-821F-20DBD3B1A52D}" type="slidenum">
              <a:rPr lang="en-US"/>
              <a:pPr/>
              <a:t>15</a:t>
            </a:fld>
            <a:endParaRPr lang="en-US"/>
          </a:p>
        </p:txBody>
      </p:sp>
      <p:sp>
        <p:nvSpPr>
          <p:cNvPr id="112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05304C-536E-2A48-B048-20D1C1329A50}" type="slidenum">
              <a:rPr lang="en-US"/>
              <a:pPr/>
              <a:t>16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40EF43-85A9-ED48-9596-DAA6EDE0908F}" type="slidenum">
              <a:rPr lang="en-US"/>
              <a:pPr/>
              <a:t>17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4EE4CD-0FF9-424B-A340-DC56F3C2B61F}" type="slidenum">
              <a:rPr lang="en-US"/>
              <a:pPr/>
              <a:t>18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55ADBC-59F9-5945-8137-EA57616D882D}" type="slidenum">
              <a:rPr lang="en-US"/>
              <a:pPr/>
              <a:t>19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94B271-7E00-9444-B6D4-D40489971FC4}" type="slidenum">
              <a:rPr lang="en-US"/>
              <a:pPr/>
              <a:t>20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/>
              <a:t>Illustrates</a:t>
            </a:r>
            <a:r>
              <a:rPr lang="en-US" baseline="0"/>
              <a:t> the length scales of structures that are being resolved.</a:t>
            </a:r>
          </a:p>
          <a:p>
            <a:pPr marL="228600" indent="-228600">
              <a:buAutoNum type="arabicPeriod"/>
            </a:pPr>
            <a:r>
              <a:rPr lang="en-US" baseline="0"/>
              <a:t>Slower in the west than the east, of course – but significant variability across the entire region.</a:t>
            </a:r>
          </a:p>
          <a:p>
            <a:pPr marL="228600" indent="-228600">
              <a:buAutoNum type="arabicPeriod"/>
            </a:pPr>
            <a:r>
              <a:rPr lang="en-US"/>
              <a:t>Many features recongizable: Snake R. Plain, Rocky Mtns, Columbia Plateau, volcanic</a:t>
            </a:r>
            <a:r>
              <a:rPr lang="en-US" baseline="0"/>
              <a:t> rim of the CO Plateau, Mid-Continental Rift, Superior Province, etc.</a:t>
            </a:r>
          </a:p>
          <a:p>
            <a:pPr marL="228600" indent="-228600">
              <a:buNone/>
            </a:pPr>
            <a:r>
              <a:rPr lang="en-US" baseline="0"/>
              <a:t>Talk is about how to construct such images and use them quantitatively to produce a 3D model.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7CCB9-18EA-6748-8503-8B952D67735A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AEF11B-FA62-F84A-A486-F9ED2B00E2C8}" type="slidenum">
              <a:rPr lang="en-US"/>
              <a:pPr/>
              <a:t>21</a:t>
            </a:fld>
            <a:endParaRPr lang="en-US"/>
          </a:p>
        </p:txBody>
      </p:sp>
      <p:sp>
        <p:nvSpPr>
          <p:cNvPr id="235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4F24FE-C3D1-2740-9BA5-E0191D88CF95}" type="slidenum">
              <a:rPr lang="en-US"/>
              <a:pPr/>
              <a:t>22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53DF49-07D0-9849-9546-7EB5AE3B4A5A}" type="slidenum">
              <a:rPr lang="en-US"/>
              <a:pPr/>
              <a:t>23</a:t>
            </a:fld>
            <a:endParaRPr lang="en-US"/>
          </a:p>
        </p:txBody>
      </p:sp>
      <p:sp>
        <p:nvSpPr>
          <p:cNvPr id="296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7CB773-296C-5A46-9524-3EF85E59F46E}" type="slidenum">
              <a:rPr lang="en-US"/>
              <a:pPr/>
              <a:t>24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5F78DC-88E4-7541-B4C9-8BACDDA5D980}" type="slidenum">
              <a:rPr lang="en-US"/>
              <a:pPr/>
              <a:t>25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FC196E-1DFA-3D49-86FC-786F7EC8CD67}" type="slidenum">
              <a:rPr lang="en-US"/>
              <a:pPr/>
              <a:t>26</a:t>
            </a:fld>
            <a:endParaRPr lang="en-US"/>
          </a:p>
        </p:txBody>
      </p:sp>
      <p:sp>
        <p:nvSpPr>
          <p:cNvPr id="1802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40AB76-5A83-6E40-8677-A9AF489C7BA7}" type="slidenum">
              <a:rPr lang="en-US" altLang="zh-CN">
                <a:ea typeface="新細明體" charset="-120"/>
              </a:rPr>
              <a:pPr/>
              <a:t>27</a:t>
            </a:fld>
            <a:endParaRPr lang="en-US" altLang="zh-CN">
              <a:ea typeface="新細明體" charset="-12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zh-CN">
                <a:ea typeface="宋体" charset="-122"/>
                <a:cs typeface="宋体" charset="-122"/>
              </a:rPr>
              <a:t>Ask Fan-chi about the time duration. 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AC73DE-B565-8B47-BDE5-BA5AE37CBFD1}" type="slidenum">
              <a:rPr lang="en-US" altLang="zh-CN">
                <a:ea typeface="新細明體" charset="-120"/>
              </a:rPr>
              <a:pPr/>
              <a:t>28</a:t>
            </a:fld>
            <a:endParaRPr lang="en-US" altLang="zh-CN">
              <a:ea typeface="新細明體" charset="-12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zh-CN">
                <a:ea typeface="宋体" charset="-122"/>
                <a:cs typeface="宋体" charset="-122"/>
              </a:rPr>
              <a:t>Ask Fan-chi about the time duration. 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AC73DE-B565-8B47-BDE5-BA5AE37CBFD1}" type="slidenum">
              <a:rPr lang="en-US" altLang="zh-CN">
                <a:ea typeface="新細明體" charset="-120"/>
              </a:rPr>
              <a:pPr/>
              <a:t>29</a:t>
            </a:fld>
            <a:endParaRPr lang="en-US" altLang="zh-CN">
              <a:ea typeface="新細明體" charset="-12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zh-CN">
                <a:ea typeface="宋体" charset="-122"/>
                <a:cs typeface="宋体" charset="-122"/>
              </a:rPr>
              <a:t>Ask Fan-chi about the time duration. 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AC73DE-B565-8B47-BDE5-BA5AE37CBFD1}" type="slidenum">
              <a:rPr lang="en-US" altLang="zh-CN">
                <a:ea typeface="新細明體" charset="-120"/>
              </a:rPr>
              <a:pPr/>
              <a:t>30</a:t>
            </a:fld>
            <a:endParaRPr lang="en-US" altLang="zh-CN">
              <a:ea typeface="新細明體" charset="-12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zh-CN">
                <a:ea typeface="宋体" charset="-122"/>
                <a:cs typeface="宋体" charset="-122"/>
              </a:rPr>
              <a:t>Ask Fan-chi about the time duration.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1D55CB-EDC7-D845-94B0-1D87A534787D}" type="slidenum">
              <a:rPr lang="en-US"/>
              <a:pPr/>
              <a:t>4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0413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30" tIns="44865" rIns="89730" bIns="44865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1D55CB-EDC7-D845-94B0-1D87A534787D}" type="slidenum">
              <a:rPr lang="en-US"/>
              <a:pPr/>
              <a:t>31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0413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30" tIns="44865" rIns="89730" bIns="44865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1D55CB-EDC7-D845-94B0-1D87A534787D}" type="slidenum">
              <a:rPr lang="en-US"/>
              <a:pPr/>
              <a:t>32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0413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30" tIns="44865" rIns="89730" bIns="44865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7CCB9-18EA-6748-8503-8B952D67735A}" type="slidenum">
              <a:rPr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1D55CB-EDC7-D845-94B0-1D87A534787D}" type="slidenum">
              <a:rPr lang="en-US"/>
              <a:pPr/>
              <a:t>66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0413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30" tIns="44865" rIns="89730" bIns="44865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ABD4EC-50D8-5C44-BF9A-8CF3DBAB03EF}" type="slidenum">
              <a:rPr lang="en-US" altLang="zh-CN">
                <a:ea typeface="新細明體" charset="-120"/>
              </a:rPr>
              <a:pPr/>
              <a:t>98</a:t>
            </a:fld>
            <a:endParaRPr lang="en-US" altLang="zh-CN">
              <a:ea typeface="新細明體" charset="-12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zh-CN">
                <a:ea typeface="宋体" charset="-122"/>
                <a:cs typeface="宋体" charset="-122"/>
              </a:rPr>
              <a:t>Ask Fan-chi about the time duration. 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AC73DE-B565-8B47-BDE5-BA5AE37CBFD1}" type="slidenum">
              <a:rPr lang="en-US" altLang="zh-CN">
                <a:ea typeface="新細明體" charset="-120"/>
              </a:rPr>
              <a:pPr/>
              <a:t>99</a:t>
            </a:fld>
            <a:endParaRPr lang="en-US" altLang="zh-CN">
              <a:ea typeface="新細明體" charset="-12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zh-CN">
                <a:ea typeface="宋体" charset="-122"/>
                <a:cs typeface="宋体" charset="-122"/>
              </a:rPr>
              <a:t>Ask Fan-chi about the time duration. 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7CCB9-18EA-6748-8503-8B952D67735A}" type="slidenum">
              <a:rPr/>
              <a:pPr/>
              <a:t>101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7CCB9-18EA-6748-8503-8B952D67735A}" type="slidenum">
              <a:rPr/>
              <a:pPr/>
              <a:t>102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7CCB9-18EA-6748-8503-8B952D67735A}" type="slidenum">
              <a:rPr/>
              <a:pPr/>
              <a:t>103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7CCB9-18EA-6748-8503-8B952D67735A}" type="slidenum">
              <a:rPr/>
              <a:pPr/>
              <a:t>104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1D55CB-EDC7-D845-94B0-1D87A534787D}" type="slidenum">
              <a:rPr lang="en-US"/>
              <a:pPr/>
              <a:t>5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0413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30" tIns="44865" rIns="89730" bIns="44865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BF65A1-0AF2-8A41-B4AF-4184FC129182}" type="slidenum">
              <a:rPr lang="en-US"/>
              <a:pPr/>
              <a:t>108</a:t>
            </a:fld>
            <a:endParaRPr lang="en-US"/>
          </a:p>
        </p:txBody>
      </p:sp>
      <p:sp>
        <p:nvSpPr>
          <p:cNvPr id="257026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AC73DE-B565-8B47-BDE5-BA5AE37CBFD1}" type="slidenum">
              <a:rPr lang="en-US" altLang="zh-CN">
                <a:ea typeface="新細明體" charset="-120"/>
              </a:rPr>
              <a:pPr/>
              <a:t>120</a:t>
            </a:fld>
            <a:endParaRPr lang="en-US" altLang="zh-CN">
              <a:ea typeface="新細明體" charset="-12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zh-CN">
                <a:ea typeface="宋体" charset="-122"/>
                <a:cs typeface="宋体" charset="-122"/>
              </a:rPr>
              <a:t>Ask Fan-chi about the time duration. 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1D55CB-EDC7-D845-94B0-1D87A534787D}" type="slidenum">
              <a:rPr lang="en-US"/>
              <a:pPr/>
              <a:t>122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0413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30" tIns="44865" rIns="89730" bIns="44865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F451AB-284C-9E46-A8B7-123964C45A3D}" type="slidenum">
              <a:rPr lang="en-US"/>
              <a:pPr/>
              <a:t>123</a:t>
            </a:fld>
            <a:endParaRPr lang="en-US"/>
          </a:p>
        </p:txBody>
      </p:sp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4900" y="652463"/>
            <a:ext cx="4646613" cy="34845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8688" y="4354513"/>
            <a:ext cx="5000625" cy="4137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93" tIns="43247" rIns="86493" bIns="43247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D36538-1B1E-A744-ACE5-E728E715D4EF}" type="slidenum">
              <a:rPr lang="en-US"/>
              <a:pPr/>
              <a:t>125</a:t>
            </a:fld>
            <a:endParaRPr lang="en-US"/>
          </a:p>
        </p:txBody>
      </p:sp>
      <p:sp>
        <p:nvSpPr>
          <p:cNvPr id="259074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9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/>
              <a:t>Illustrates</a:t>
            </a:r>
            <a:r>
              <a:rPr lang="en-US" baseline="0"/>
              <a:t> the length scales of structures that are being resolved.</a:t>
            </a:r>
          </a:p>
          <a:p>
            <a:pPr marL="228600" indent="-228600">
              <a:buAutoNum type="arabicPeriod"/>
            </a:pPr>
            <a:r>
              <a:rPr lang="en-US" baseline="0"/>
              <a:t>Slower in the west than the east, of course – but significant variability across the entire region.</a:t>
            </a:r>
          </a:p>
          <a:p>
            <a:pPr marL="228600" indent="-228600">
              <a:buAutoNum type="arabicPeriod"/>
            </a:pPr>
            <a:r>
              <a:rPr lang="en-US"/>
              <a:t>Many features recongizable: Snake R. Plain, Rocky Mtns, Columbia Plateau, volcanic</a:t>
            </a:r>
            <a:r>
              <a:rPr lang="en-US" baseline="0"/>
              <a:t> rim of the CO Plateau, Mid-Continental Rift, Superior Province, etc.</a:t>
            </a:r>
          </a:p>
          <a:p>
            <a:pPr marL="228600" indent="-228600">
              <a:buNone/>
            </a:pPr>
            <a:r>
              <a:rPr lang="en-US" baseline="0"/>
              <a:t>Talk is about how to construct such images and use them quantitatively to produce a 3D model.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7CCB9-18EA-6748-8503-8B952D67735A}" type="slidenum">
              <a:rPr lang="en-US"/>
              <a:pPr/>
              <a:t>126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1D55CB-EDC7-D845-94B0-1D87A534787D}" type="slidenum">
              <a:rPr lang="en-US"/>
              <a:pPr/>
              <a:t>6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0413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30" tIns="44865" rIns="89730" bIns="44865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1D55CB-EDC7-D845-94B0-1D87A534787D}" type="slidenum">
              <a:rPr lang="en-US"/>
              <a:pPr/>
              <a:t>7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0413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30" tIns="44865" rIns="89730" bIns="44865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1D55CB-EDC7-D845-94B0-1D87A534787D}" type="slidenum">
              <a:rPr lang="en-US"/>
              <a:pPr/>
              <a:t>8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0413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30" tIns="44865" rIns="89730" bIns="44865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1D55CB-EDC7-D845-94B0-1D87A534787D}" type="slidenum">
              <a:rPr lang="en-US"/>
              <a:pPr/>
              <a:t>9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0413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30" tIns="44865" rIns="89730" bIns="44865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1D55CB-EDC7-D845-94B0-1D87A534787D}" type="slidenum">
              <a:rPr lang="en-US"/>
              <a:pPr/>
              <a:t>10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0413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30" tIns="44865" rIns="89730" bIns="44865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5AF8-27A8-8847-A5AE-A5769A409B7F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5AF8-27A8-8847-A5AE-A5769A409B7F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5AF8-27A8-8847-A5AE-A5769A409B7F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5AF8-27A8-8847-A5AE-A5769A409B7F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5AF8-27A8-8847-A5AE-A5769A409B7F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5AF8-27A8-8847-A5AE-A5769A409B7F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5AF8-27A8-8847-A5AE-A5769A409B7F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5AF8-27A8-8847-A5AE-A5769A409B7F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5AF8-27A8-8847-A5AE-A5769A409B7F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5AF8-27A8-8847-A5AE-A5769A409B7F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5AF8-27A8-8847-A5AE-A5769A409B7F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6/6/12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Northwestern University 10/5/12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55AF8-27A8-8847-A5AE-A5769A409B7F}" type="slidenum">
              <a:rPr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Relationship Id="rId5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3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31.png"/><Relationship Id="rId5" Type="http://schemas.openxmlformats.org/officeDocument/2006/relationships/image" Target="../media/image48.png"/></Relationships>
</file>

<file path=ppt/slides/_rels/slide10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31.png"/><Relationship Id="rId5" Type="http://schemas.openxmlformats.org/officeDocument/2006/relationships/image" Target="../media/image132.png"/></Relationships>
</file>

<file path=ppt/slides/_rels/slide10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33.png"/><Relationship Id="rId5" Type="http://schemas.openxmlformats.org/officeDocument/2006/relationships/image" Target="../media/image132.png"/></Relationships>
</file>

<file path=ppt/slides/_rels/slide10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33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3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35.jpe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oleObject64.bin"/><Relationship Id="rId1" Type="http://schemas.openxmlformats.org/officeDocument/2006/relationships/vmlDrawing" Target="../drawings/vmlDrawing26.v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5" Type="http://schemas.openxmlformats.org/officeDocument/2006/relationships/image" Target="../media/image20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oleObject65.bin"/><Relationship Id="rId1" Type="http://schemas.openxmlformats.org/officeDocument/2006/relationships/vmlDrawing" Target="../drawings/vmlDrawing27.vml"/></Relationships>
</file>

<file path=ppt/slides/_rels/slide1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2.png"/><Relationship Id="rId5" Type="http://schemas.openxmlformats.org/officeDocument/2006/relationships/oleObject" Target="../embeddings/oleObject66.bin"/><Relationship Id="rId7" Type="http://schemas.openxmlformats.org/officeDocument/2006/relationships/oleObject" Target="../embeddings/oleObject68.bin"/><Relationship Id="rId1" Type="http://schemas.openxmlformats.org/officeDocument/2006/relationships/vmlDrawing" Target="../drawings/vmlDrawing28.v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41.png"/><Relationship Id="rId6" Type="http://schemas.openxmlformats.org/officeDocument/2006/relationships/oleObject" Target="../embeddings/oleObject67.bin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1.bin"/><Relationship Id="rId4" Type="http://schemas.openxmlformats.org/officeDocument/2006/relationships/image" Target="../media/image144.png"/><Relationship Id="rId5" Type="http://schemas.openxmlformats.org/officeDocument/2006/relationships/image" Target="../media/image145.png"/><Relationship Id="rId7" Type="http://schemas.openxmlformats.org/officeDocument/2006/relationships/oleObject" Target="../embeddings/oleObject70.bin"/><Relationship Id="rId1" Type="http://schemas.openxmlformats.org/officeDocument/2006/relationships/vmlDrawing" Target="../drawings/vmlDrawing29.v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43.png"/><Relationship Id="rId6" Type="http://schemas.openxmlformats.org/officeDocument/2006/relationships/oleObject" Target="../embeddings/oleObject69.bin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4.bin"/><Relationship Id="rId4" Type="http://schemas.openxmlformats.org/officeDocument/2006/relationships/image" Target="../media/image144.png"/><Relationship Id="rId10" Type="http://schemas.openxmlformats.org/officeDocument/2006/relationships/image" Target="../media/image147.png"/><Relationship Id="rId5" Type="http://schemas.openxmlformats.org/officeDocument/2006/relationships/image" Target="../media/image145.png"/><Relationship Id="rId7" Type="http://schemas.openxmlformats.org/officeDocument/2006/relationships/oleObject" Target="../embeddings/oleObject73.bin"/><Relationship Id="rId11" Type="http://schemas.openxmlformats.org/officeDocument/2006/relationships/image" Target="../media/image148.png"/><Relationship Id="rId1" Type="http://schemas.openxmlformats.org/officeDocument/2006/relationships/vmlDrawing" Target="../drawings/vmlDrawing30.vml"/><Relationship Id="rId2" Type="http://schemas.openxmlformats.org/officeDocument/2006/relationships/slideLayout" Target="../slideLayouts/slideLayout1.xml"/><Relationship Id="rId9" Type="http://schemas.openxmlformats.org/officeDocument/2006/relationships/image" Target="../media/image146.png"/><Relationship Id="rId3" Type="http://schemas.openxmlformats.org/officeDocument/2006/relationships/image" Target="../media/image143.png"/><Relationship Id="rId6" Type="http://schemas.openxmlformats.org/officeDocument/2006/relationships/oleObject" Target="../embeddings/oleObject72.bin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4" Type="http://schemas.openxmlformats.org/officeDocument/2006/relationships/image" Target="../media/image144.png"/><Relationship Id="rId5" Type="http://schemas.openxmlformats.org/officeDocument/2006/relationships/image" Target="../media/image145.png"/><Relationship Id="rId7" Type="http://schemas.openxmlformats.org/officeDocument/2006/relationships/oleObject" Target="../embeddings/oleObject76.bin"/><Relationship Id="rId1" Type="http://schemas.openxmlformats.org/officeDocument/2006/relationships/vmlDrawing" Target="../drawings/vmlDrawing31.vml"/><Relationship Id="rId2" Type="http://schemas.openxmlformats.org/officeDocument/2006/relationships/slideLayout" Target="../slideLayouts/slideLayout1.xml"/><Relationship Id="rId9" Type="http://schemas.openxmlformats.org/officeDocument/2006/relationships/oleObject" Target="../embeddings/oleObject77.bin"/><Relationship Id="rId3" Type="http://schemas.openxmlformats.org/officeDocument/2006/relationships/image" Target="../media/image143.png"/><Relationship Id="rId6" Type="http://schemas.openxmlformats.org/officeDocument/2006/relationships/oleObject" Target="../embeddings/oleObject75.bin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3" Type="http://schemas.openxmlformats.org/officeDocument/2006/relationships/image" Target="../media/image151.pn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1.png"/><Relationship Id="rId1" Type="http://schemas.openxmlformats.org/officeDocument/2006/relationships/vmlDrawing" Target="../drawings/vmlDrawing32.v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50.png"/><Relationship Id="rId5" Type="http://schemas.openxmlformats.org/officeDocument/2006/relationships/oleObject" Target="../embeddings/oleObject78.bin"/></Relationships>
</file>

<file path=ppt/slides/_rels/slide1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3.png"/><Relationship Id="rId5" Type="http://schemas.openxmlformats.org/officeDocument/2006/relationships/image" Target="../media/image151.png"/><Relationship Id="rId7" Type="http://schemas.openxmlformats.org/officeDocument/2006/relationships/oleObject" Target="../embeddings/oleObject79.bin"/><Relationship Id="rId1" Type="http://schemas.openxmlformats.org/officeDocument/2006/relationships/vmlDrawing" Target="../drawings/vmlDrawing33.v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50.png"/><Relationship Id="rId6" Type="http://schemas.openxmlformats.org/officeDocument/2006/relationships/image" Target="../media/image154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Relationship Id="rId3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1.png"/><Relationship Id="rId5" Type="http://schemas.openxmlformats.org/officeDocument/2006/relationships/image" Target="../media/image158.png"/></Relationships>
</file>

<file path=ppt/slides/_rels/slide123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oleObject80.bin"/><Relationship Id="rId4" Type="http://schemas.openxmlformats.org/officeDocument/2006/relationships/image" Target="../media/image160.png"/><Relationship Id="rId1" Type="http://schemas.openxmlformats.org/officeDocument/2006/relationships/vmlDrawing" Target="../drawings/vmlDrawing34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3.xml"/><Relationship Id="rId5" Type="http://schemas.openxmlformats.org/officeDocument/2006/relationships/image" Target="../media/image161.pn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3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63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81.bin"/><Relationship Id="rId1" Type="http://schemas.openxmlformats.org/officeDocument/2006/relationships/vmlDrawing" Target="../drawings/vmlDrawing35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5.xml"/><Relationship Id="rId5" Type="http://schemas.openxmlformats.org/officeDocument/2006/relationships/image" Target="../media/image16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image" Target="../media/image4.jpeg"/><Relationship Id="rId4" Type="http://schemas.openxmlformats.org/officeDocument/2006/relationships/image" Target="../media/image3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Relationship Id="rId5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jpeg"/><Relationship Id="rId5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jpeg"/><Relationship Id="rId5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jpeg"/><Relationship Id="rId5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jpeg"/><Relationship Id="rId5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6.jpeg"/><Relationship Id="rId5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9.png"/><Relationship Id="rId6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3.bin"/><Relationship Id="rId1" Type="http://schemas.openxmlformats.org/officeDocument/2006/relationships/vmlDrawing" Target="../drawings/vmlDrawing3.v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4.bin"/><Relationship Id="rId1" Type="http://schemas.openxmlformats.org/officeDocument/2006/relationships/vmlDrawing" Target="../drawings/vmlDrawing4.vml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6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oleObject5.bin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8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oleObject7.bin"/><Relationship Id="rId5" Type="http://schemas.openxmlformats.org/officeDocument/2006/relationships/oleObject" Target="../embeddings/oleObject9.bin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eg"/><Relationship Id="rId5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oleObject13.bin"/><Relationship Id="rId4" Type="http://schemas.openxmlformats.org/officeDocument/2006/relationships/oleObject" Target="../embeddings/oleObject11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oleObject10.bin"/><Relationship Id="rId5" Type="http://schemas.openxmlformats.org/officeDocument/2006/relationships/oleObject" Target="../embeddings/oleObject12.bin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15.bin"/><Relationship Id="rId5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oleObject14.bin"/><Relationship Id="rId6" Type="http://schemas.openxmlformats.org/officeDocument/2006/relationships/oleObject" Target="../embeddings/oleObject17.bin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20.bin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oleObject19.bin"/><Relationship Id="rId5" Type="http://schemas.openxmlformats.org/officeDocument/2006/relationships/oleObject" Target="../embeddings/oleObject21.bin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23.bin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oleObject22.bin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7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4.bin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image" Target="../media/image61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0.png"/><Relationship Id="rId5" Type="http://schemas.openxmlformats.org/officeDocument/2006/relationships/oleObject" Target="../embeddings/oleObject25.bin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image" Target="../media/image63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2.png"/><Relationship Id="rId5" Type="http://schemas.openxmlformats.org/officeDocument/2006/relationships/oleObject" Target="../embeddings/oleObject26.bin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image" Target="../media/image64.pn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2.png"/><Relationship Id="rId5" Type="http://schemas.openxmlformats.org/officeDocument/2006/relationships/oleObject" Target="../embeddings/oleObject27.bin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4" Type="http://schemas.openxmlformats.org/officeDocument/2006/relationships/image" Target="../media/image67.png"/><Relationship Id="rId10" Type="http://schemas.openxmlformats.org/officeDocument/2006/relationships/oleObject" Target="../embeddings/oleObject30.bin"/><Relationship Id="rId5" Type="http://schemas.openxmlformats.org/officeDocument/2006/relationships/image" Target="../media/image68.png"/><Relationship Id="rId7" Type="http://schemas.openxmlformats.org/officeDocument/2006/relationships/image" Target="../media/image70.png"/><Relationship Id="rId11" Type="http://schemas.openxmlformats.org/officeDocument/2006/relationships/oleObject" Target="../embeddings/oleObject31.bin"/><Relationship Id="rId12" Type="http://schemas.openxmlformats.org/officeDocument/2006/relationships/image" Target="../media/image71.png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Relationship Id="rId9" Type="http://schemas.openxmlformats.org/officeDocument/2006/relationships/oleObject" Target="../embeddings/oleObject29.bin"/><Relationship Id="rId3" Type="http://schemas.openxmlformats.org/officeDocument/2006/relationships/image" Target="../media/image49.png"/><Relationship Id="rId6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image" Target="../media/image67.png"/><Relationship Id="rId7" Type="http://schemas.openxmlformats.org/officeDocument/2006/relationships/image" Target="../media/image70.png"/><Relationship Id="rId11" Type="http://schemas.openxmlformats.org/officeDocument/2006/relationships/oleObject" Target="../embeddings/oleObject35.bin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9.png"/><Relationship Id="rId8" Type="http://schemas.openxmlformats.org/officeDocument/2006/relationships/oleObject" Target="../embeddings/oleObject32.bin"/><Relationship Id="rId13" Type="http://schemas.openxmlformats.org/officeDocument/2006/relationships/oleObject" Target="../embeddings/oleObject36.bin"/><Relationship Id="rId10" Type="http://schemas.openxmlformats.org/officeDocument/2006/relationships/oleObject" Target="../embeddings/oleObject34.bin"/><Relationship Id="rId5" Type="http://schemas.openxmlformats.org/officeDocument/2006/relationships/image" Target="../media/image68.png"/><Relationship Id="rId12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9" Type="http://schemas.openxmlformats.org/officeDocument/2006/relationships/oleObject" Target="../embeddings/oleObject33.bin"/><Relationship Id="rId3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image" Target="../media/image67.png"/><Relationship Id="rId7" Type="http://schemas.openxmlformats.org/officeDocument/2006/relationships/image" Target="../media/image70.png"/><Relationship Id="rId11" Type="http://schemas.openxmlformats.org/officeDocument/2006/relationships/oleObject" Target="../embeddings/oleObject40.bin"/><Relationship Id="rId1" Type="http://schemas.openxmlformats.org/officeDocument/2006/relationships/vmlDrawing" Target="../drawings/vmlDrawing17.vml"/><Relationship Id="rId6" Type="http://schemas.openxmlformats.org/officeDocument/2006/relationships/image" Target="../media/image69.png"/><Relationship Id="rId8" Type="http://schemas.openxmlformats.org/officeDocument/2006/relationships/oleObject" Target="../embeddings/oleObject37.bin"/><Relationship Id="rId13" Type="http://schemas.openxmlformats.org/officeDocument/2006/relationships/oleObject" Target="../embeddings/oleObject41.bin"/><Relationship Id="rId10" Type="http://schemas.openxmlformats.org/officeDocument/2006/relationships/oleObject" Target="../embeddings/oleObject39.bin"/><Relationship Id="rId5" Type="http://schemas.openxmlformats.org/officeDocument/2006/relationships/image" Target="../media/image68.png"/><Relationship Id="rId12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9" Type="http://schemas.openxmlformats.org/officeDocument/2006/relationships/oleObject" Target="../embeddings/oleObject38.bin"/><Relationship Id="rId3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image" Target="../media/image67.png"/><Relationship Id="rId7" Type="http://schemas.openxmlformats.org/officeDocument/2006/relationships/image" Target="../media/image70.png"/><Relationship Id="rId11" Type="http://schemas.openxmlformats.org/officeDocument/2006/relationships/oleObject" Target="../embeddings/oleObject45.bin"/><Relationship Id="rId1" Type="http://schemas.openxmlformats.org/officeDocument/2006/relationships/vmlDrawing" Target="../drawings/vmlDrawing18.vml"/><Relationship Id="rId6" Type="http://schemas.openxmlformats.org/officeDocument/2006/relationships/image" Target="../media/image69.png"/><Relationship Id="rId8" Type="http://schemas.openxmlformats.org/officeDocument/2006/relationships/oleObject" Target="../embeddings/oleObject42.bin"/><Relationship Id="rId13" Type="http://schemas.openxmlformats.org/officeDocument/2006/relationships/oleObject" Target="../embeddings/oleObject46.bin"/><Relationship Id="rId10" Type="http://schemas.openxmlformats.org/officeDocument/2006/relationships/oleObject" Target="../embeddings/oleObject44.bin"/><Relationship Id="rId5" Type="http://schemas.openxmlformats.org/officeDocument/2006/relationships/image" Target="../media/image68.png"/><Relationship Id="rId12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9" Type="http://schemas.openxmlformats.org/officeDocument/2006/relationships/oleObject" Target="../embeddings/oleObject43.bin"/><Relationship Id="rId3" Type="http://schemas.openxmlformats.org/officeDocument/2006/relationships/image" Target="../media/image49.pn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image" Target="../media/image67.png"/><Relationship Id="rId7" Type="http://schemas.openxmlformats.org/officeDocument/2006/relationships/image" Target="../media/image70.png"/><Relationship Id="rId11" Type="http://schemas.openxmlformats.org/officeDocument/2006/relationships/oleObject" Target="../embeddings/oleObject50.bin"/><Relationship Id="rId1" Type="http://schemas.openxmlformats.org/officeDocument/2006/relationships/vmlDrawing" Target="../drawings/vmlDrawing19.vml"/><Relationship Id="rId6" Type="http://schemas.openxmlformats.org/officeDocument/2006/relationships/image" Target="../media/image69.png"/><Relationship Id="rId8" Type="http://schemas.openxmlformats.org/officeDocument/2006/relationships/oleObject" Target="../embeddings/oleObject47.bin"/><Relationship Id="rId13" Type="http://schemas.openxmlformats.org/officeDocument/2006/relationships/oleObject" Target="../embeddings/oleObject51.bin"/><Relationship Id="rId10" Type="http://schemas.openxmlformats.org/officeDocument/2006/relationships/oleObject" Target="../embeddings/oleObject49.bin"/><Relationship Id="rId5" Type="http://schemas.openxmlformats.org/officeDocument/2006/relationships/image" Target="../media/image68.png"/><Relationship Id="rId12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9" Type="http://schemas.openxmlformats.org/officeDocument/2006/relationships/oleObject" Target="../embeddings/oleObject48.bin"/><Relationship Id="rId3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oleObject54.bin"/><Relationship Id="rId4" Type="http://schemas.openxmlformats.org/officeDocument/2006/relationships/oleObject" Target="../embeddings/oleObject52.bin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5.png"/><Relationship Id="rId5" Type="http://schemas.openxmlformats.org/officeDocument/2006/relationships/oleObject" Target="../embeddings/oleObject53.bin"/></Relationships>
</file>

<file path=ppt/slides/_rels/slide55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oleObject56.bin"/><Relationship Id="rId4" Type="http://schemas.openxmlformats.org/officeDocument/2006/relationships/image" Target="../media/image79.png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8.png"/><Relationship Id="rId5" Type="http://schemas.openxmlformats.org/officeDocument/2006/relationships/oleObject" Target="../embeddings/oleObject55.bin"/></Relationships>
</file>

<file path=ppt/slides/_rels/slide56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oleObject58.bin"/><Relationship Id="rId4" Type="http://schemas.openxmlformats.org/officeDocument/2006/relationships/image" Target="../media/image79.png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8.png"/><Relationship Id="rId5" Type="http://schemas.openxmlformats.org/officeDocument/2006/relationships/oleObject" Target="../embeddings/oleObject57.bin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4" Type="http://schemas.openxmlformats.org/officeDocument/2006/relationships/image" Target="../media/image79.png"/><Relationship Id="rId5" Type="http://schemas.openxmlformats.org/officeDocument/2006/relationships/oleObject" Target="../embeddings/oleObject59.bin"/><Relationship Id="rId7" Type="http://schemas.openxmlformats.org/officeDocument/2006/relationships/image" Target="../media/image80.png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8.png"/><Relationship Id="rId6" Type="http://schemas.openxmlformats.org/officeDocument/2006/relationships/oleObject" Target="../embeddings/oleObject60.bin"/></Relationships>
</file>

<file path=ppt/slides/_rels/slide58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oleObject62.bin"/><Relationship Id="rId4" Type="http://schemas.openxmlformats.org/officeDocument/2006/relationships/image" Target="../media/image79.png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8.png"/><Relationship Id="rId5" Type="http://schemas.openxmlformats.org/officeDocument/2006/relationships/oleObject" Target="../embeddings/oleObject61.bin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3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3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3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5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3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3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3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3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3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5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Relationship Id="rId3" Type="http://schemas.openxmlformats.org/officeDocument/2006/relationships/image" Target="../media/image103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3" Type="http://schemas.openxmlformats.org/officeDocument/2006/relationships/image" Target="../media/image107.png"/></Relationships>
</file>

<file path=ppt/slides/_rels/slide83.xml.rels><?xml version="1.0" encoding="UTF-8" standalone="yes"?>
<Relationships xmlns="http://schemas.openxmlformats.org/package/2006/relationships"><Relationship Id="rId6" Type="http://schemas.openxmlformats.org/officeDocument/2006/relationships/image" Target="../media/image112.png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3" Type="http://schemas.openxmlformats.org/officeDocument/2006/relationships/image" Target="../media/image109.png"/><Relationship Id="rId5" Type="http://schemas.openxmlformats.org/officeDocument/2006/relationships/image" Target="../media/image111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4" Type="http://schemas.openxmlformats.org/officeDocument/2006/relationships/image" Target="../media/image110.png"/><Relationship Id="rId10" Type="http://schemas.openxmlformats.org/officeDocument/2006/relationships/image" Target="../media/image112.png"/><Relationship Id="rId5" Type="http://schemas.openxmlformats.org/officeDocument/2006/relationships/image" Target="../media/image111.png"/><Relationship Id="rId7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9" Type="http://schemas.openxmlformats.org/officeDocument/2006/relationships/image" Target="../media/image116.png"/><Relationship Id="rId3" Type="http://schemas.openxmlformats.org/officeDocument/2006/relationships/image" Target="../media/image109.png"/><Relationship Id="rId6" Type="http://schemas.openxmlformats.org/officeDocument/2006/relationships/image" Target="../media/image113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3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3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3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63.bin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22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Relationship Id="rId3" Type="http://schemas.openxmlformats.org/officeDocument/2006/relationships/image" Target="../media/image124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3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ng"/><Relationship Id="rId3" Type="http://schemas.openxmlformats.org/officeDocument/2006/relationships/image" Target="../media/image127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3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9.png"/><Relationship Id="rId5" Type="http://schemas.openxmlformats.org/officeDocument/2006/relationships/image" Target="../media/image41.png"/></Relationships>
</file>

<file path=ppt/slides/_rels/slide99.xml.rels><?xml version="1.0" encoding="UTF-8" standalone="yes"?>
<Relationships xmlns="http://schemas.openxmlformats.org/package/2006/relationships"><Relationship Id="rId6" Type="http://schemas.openxmlformats.org/officeDocument/2006/relationships/image" Target="../media/image42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9.png"/><Relationship Id="rId5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49593" y="736600"/>
            <a:ext cx="6959507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Mike Ritzwoller</a:t>
            </a:r>
          </a:p>
          <a:p>
            <a:r>
              <a:rPr lang="en-US">
                <a:latin typeface="Times New Roman"/>
                <a:cs typeface="Times New Roman"/>
              </a:rPr>
              <a:t>CU-Boulder</a:t>
            </a:r>
          </a:p>
          <a:p>
            <a:r>
              <a:rPr lang="en-US">
                <a:latin typeface="Times New Roman"/>
                <a:cs typeface="Times New Roman"/>
              </a:rPr>
              <a:t>Department of Physics</a:t>
            </a:r>
          </a:p>
          <a:p>
            <a:endParaRPr lang="en-US">
              <a:latin typeface="Times New Roman"/>
              <a:cs typeface="Times New Roman"/>
            </a:endParaRPr>
          </a:p>
          <a:p>
            <a:endParaRPr lang="en-US">
              <a:latin typeface="Times New Roman"/>
              <a:cs typeface="Times New Roman"/>
            </a:endParaRPr>
          </a:p>
          <a:p>
            <a:r>
              <a:rPr lang="en-US">
                <a:latin typeface="Times New Roman"/>
                <a:cs typeface="Times New Roman"/>
              </a:rPr>
              <a:t>								</a:t>
            </a:r>
          </a:p>
          <a:p>
            <a:r>
              <a:rPr lang="en-US">
                <a:latin typeface="Times New Roman"/>
                <a:cs typeface="Times New Roman"/>
              </a:rPr>
              <a:t>								</a:t>
            </a:r>
          </a:p>
          <a:p>
            <a:r>
              <a:rPr lang="en-US">
                <a:latin typeface="Times New Roman"/>
                <a:cs typeface="Times New Roman"/>
              </a:rPr>
              <a:t>								    Students &amp; Post-Docs: </a:t>
            </a:r>
          </a:p>
          <a:p>
            <a:r>
              <a:rPr lang="en-US">
                <a:latin typeface="Times New Roman"/>
                <a:cs typeface="Times New Roman"/>
              </a:rPr>
              <a:t>									Yingjie Yang (Macquarie U.) </a:t>
            </a:r>
          </a:p>
          <a:p>
            <a:r>
              <a:rPr lang="en-US">
                <a:latin typeface="Times New Roman"/>
                <a:cs typeface="Times New Roman"/>
              </a:rPr>
              <a:t>									Morgan Moschetti (USGS) </a:t>
            </a:r>
          </a:p>
          <a:p>
            <a:r>
              <a:rPr lang="en-US">
                <a:latin typeface="Times New Roman"/>
                <a:cs typeface="Times New Roman"/>
              </a:rPr>
              <a:t>									Fan-Chi Lin (Caltech) </a:t>
            </a:r>
          </a:p>
          <a:p>
            <a:r>
              <a:rPr lang="en-US">
                <a:latin typeface="Times New Roman"/>
                <a:cs typeface="Times New Roman"/>
              </a:rPr>
              <a:t>									Weisen Shen</a:t>
            </a:r>
          </a:p>
          <a:p>
            <a:r>
              <a:rPr lang="en-US">
                <a:latin typeface="Times New Roman"/>
                <a:cs typeface="Times New Roman"/>
              </a:rPr>
              <a:t>									Jiayi Xie </a:t>
            </a:r>
          </a:p>
          <a:p>
            <a:r>
              <a:rPr lang="en-US">
                <a:latin typeface="Times New Roman"/>
                <a:cs typeface="Times New Roman"/>
              </a:rPr>
              <a:t>									Tian Ye</a:t>
            </a:r>
          </a:p>
          <a:p>
            <a:r>
              <a:rPr lang="en-US">
                <a:latin typeface="Times New Roman"/>
                <a:cs typeface="Times New Roman"/>
              </a:rPr>
              <a:t>		</a:t>
            </a:r>
          </a:p>
          <a:p>
            <a:r>
              <a:rPr lang="en-US">
                <a:latin typeface="Times New Roman"/>
                <a:cs typeface="Times New Roman"/>
              </a:rPr>
              <a:t>								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4514850" y="3346450"/>
          <a:ext cx="114300" cy="165100"/>
        </p:xfrm>
        <a:graphic>
          <a:graphicData uri="http://schemas.openxmlformats.org/presentationml/2006/ole">
            <p:oleObj spid="_x0000_s14338" name="Equation" r:id="rId4" imgW="114300" imgH="165100" progId="Equation.DSMT4">
              <p:embed/>
            </p:oleObj>
          </a:graphicData>
        </a:graphic>
      </p:graphicFrame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4800" y="190500"/>
            <a:ext cx="67275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/>
                <a:cs typeface="Times New Roman"/>
              </a:rPr>
              <a:t>Seismology with Large Continental Arrays </a:t>
            </a:r>
            <a:endParaRPr lang="en-US" sz="2800">
              <a:latin typeface="Times New Roman"/>
              <a:cs typeface="Times New Roman"/>
            </a:endParaRPr>
          </a:p>
          <a:p>
            <a:endParaRPr lang="en-US" sz="2800">
              <a:latin typeface="Times New Roman"/>
              <a:cs typeface="Times New Roma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3200" y="152400"/>
            <a:ext cx="6781800" cy="609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Picture 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89200"/>
            <a:ext cx="5841523" cy="3168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66700" y="2044700"/>
            <a:ext cx="5378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USArray Transportable Array (TA) on Oct 3,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466950" name="Text Box 6"/>
          <p:cNvSpPr txBox="1">
            <a:spLocks noChangeArrowheads="1"/>
          </p:cNvSpPr>
          <p:nvPr/>
        </p:nvSpPr>
        <p:spPr bwMode="auto">
          <a:xfrm>
            <a:off x="822325" y="2998788"/>
            <a:ext cx="184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endParaRPr kumimoji="1" lang="en-US" sz="1200">
              <a:latin typeface="Times New Roman" pitchFamily="-112" charset="0"/>
              <a:ea typeface="宋体" pitchFamily="-112" charset="-122"/>
              <a:cs typeface="宋体" pitchFamily="-112" charset="-122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42900" y="223838"/>
            <a:ext cx="3365500" cy="89376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1. Some Background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13431" y="355600"/>
            <a:ext cx="43817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Example of Traditional Analysis: </a:t>
            </a:r>
          </a:p>
          <a:p>
            <a:r>
              <a:rPr lang="en-US" sz="2000">
                <a:latin typeface="Times New Roman"/>
                <a:cs typeface="Times New Roman"/>
              </a:rPr>
              <a:t>		Shapiro &amp; Ritzwoller, GJI, 2002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064000" y="1892300"/>
            <a:ext cx="7493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153400" y="1803400"/>
            <a:ext cx="7493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400" y="1549400"/>
            <a:ext cx="520700" cy="49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Picture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488" y="342900"/>
            <a:ext cx="2737778" cy="4435556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18" name="Picture 17" descr="Picture 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2971800"/>
            <a:ext cx="2595555" cy="4426666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23" name="TextBox 22"/>
          <p:cNvSpPr txBox="1"/>
          <p:nvPr/>
        </p:nvSpPr>
        <p:spPr>
          <a:xfrm>
            <a:off x="4282848" y="1663700"/>
            <a:ext cx="4814138" cy="4862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>
                <a:latin typeface="Times New Roman"/>
                <a:cs typeface="Times New Roman"/>
              </a:rPr>
              <a:t>The method has been applied globally: </a:t>
            </a:r>
          </a:p>
          <a:p>
            <a:r>
              <a:rPr lang="en-US" sz="2000">
                <a:latin typeface="Times New Roman"/>
                <a:cs typeface="Times New Roman"/>
              </a:rPr>
              <a:t>To image various upper mantle structures:</a:t>
            </a:r>
          </a:p>
          <a:p>
            <a:pPr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	continental roots</a:t>
            </a:r>
          </a:p>
          <a:p>
            <a:pPr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	subduction zones</a:t>
            </a:r>
          </a:p>
          <a:p>
            <a:pPr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	variations in structure along mid-oceanic</a:t>
            </a:r>
          </a:p>
          <a:p>
            <a:r>
              <a:rPr lang="en-US" sz="2000">
                <a:latin typeface="Times New Roman"/>
                <a:cs typeface="Times New Roman"/>
              </a:rPr>
              <a:t>		ridges</a:t>
            </a:r>
          </a:p>
          <a:p>
            <a:r>
              <a:rPr lang="en-US" sz="2000">
                <a:latin typeface="Times New Roman"/>
                <a:cs typeface="Times New Roman"/>
              </a:rPr>
              <a:t>	.</a:t>
            </a:r>
          </a:p>
          <a:p>
            <a:r>
              <a:rPr lang="en-US" sz="2000">
                <a:latin typeface="Times New Roman"/>
                <a:cs typeface="Times New Roman"/>
              </a:rPr>
              <a:t>	.</a:t>
            </a:r>
          </a:p>
          <a:p>
            <a:r>
              <a:rPr lang="en-US" sz="2000">
                <a:latin typeface="Times New Roman"/>
                <a:cs typeface="Times New Roman"/>
              </a:rPr>
              <a:t>	.</a:t>
            </a:r>
          </a:p>
          <a:p>
            <a:r>
              <a:rPr lang="en-US" sz="2000">
                <a:latin typeface="Times New Roman"/>
                <a:cs typeface="Times New Roman"/>
              </a:rPr>
              <a:t>	</a:t>
            </a:r>
          </a:p>
          <a:p>
            <a:r>
              <a:rPr lang="en-US" sz="2000">
                <a:latin typeface="Times New Roman"/>
                <a:cs typeface="Times New Roman"/>
              </a:rPr>
              <a:t>To constrain the thermal structure of the</a:t>
            </a:r>
          </a:p>
          <a:p>
            <a:pPr>
              <a:spcAft>
                <a:spcPts val="600"/>
              </a:spcAft>
            </a:pPr>
            <a:r>
              <a:rPr lang="en-US" sz="2000">
                <a:latin typeface="Times New Roman"/>
                <a:cs typeface="Times New Roman"/>
              </a:rPr>
              <a:t>	lithosphere and asthenosphere.</a:t>
            </a:r>
          </a:p>
          <a:p>
            <a:r>
              <a:rPr lang="en-US" sz="2000">
                <a:latin typeface="Times New Roman"/>
                <a:cs typeface="Times New Roman"/>
              </a:rPr>
              <a:t>To improve regional event locations.</a:t>
            </a:r>
          </a:p>
          <a:p>
            <a:r>
              <a:rPr lang="en-US" sz="2000">
                <a:latin typeface="Times New Roman"/>
                <a:cs typeface="Times New Roman"/>
              </a:rPr>
              <a:t>	</a:t>
            </a:r>
          </a:p>
          <a:p>
            <a:endParaRPr lang="en-US" sz="20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 l="7310" r="4974" b="17857"/>
          <a:stretch>
            <a:fillRect/>
          </a:stretch>
        </p:blipFill>
        <p:spPr bwMode="auto">
          <a:xfrm>
            <a:off x="0" y="1981200"/>
            <a:ext cx="3657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/>
          <a:srcRect b="18545"/>
          <a:stretch>
            <a:fillRect/>
          </a:stretch>
        </p:blipFill>
        <p:spPr bwMode="auto">
          <a:xfrm>
            <a:off x="3671376" y="1981200"/>
            <a:ext cx="5472624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93701" y="424180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Year long cross-correlations between two TA stations (116A and R06C)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0400" y="6032500"/>
            <a:ext cx="2133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Lin et al. (2008) GJI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638175" y="304800"/>
            <a:ext cx="7772400" cy="87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800">
                <a:solidFill>
                  <a:schemeClr val="tx2"/>
                </a:solidFill>
              </a:rPr>
              <a:t>Ambient noise data processing: data aren’t perfect</a:t>
            </a:r>
            <a:endParaRPr lang="en-US" sz="3600">
              <a:solidFill>
                <a:schemeClr val="tx2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31900" y="609600"/>
            <a:ext cx="2479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Travel Time Field τ(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37200" y="622300"/>
            <a:ext cx="2507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  Amplitude Field A(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22300" y="4157134"/>
            <a:ext cx="660400" cy="6053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4200" y="4123278"/>
            <a:ext cx="707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24 s </a:t>
            </a:r>
          </a:p>
          <a:p>
            <a:r>
              <a:rPr lang="en-US"/>
              <a:t>Q16A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6545263" y="3398107"/>
            <a:ext cx="1972204" cy="3464127"/>
            <a:chOff x="6494463" y="3381173"/>
            <a:chExt cx="1972204" cy="3464127"/>
          </a:xfrm>
        </p:grpSpPr>
        <p:pic>
          <p:nvPicPr>
            <p:cNvPr id="19" name="Picture 18" descr="Picture 4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4463" y="3381173"/>
              <a:ext cx="406349" cy="3464127"/>
            </a:xfrm>
            <a:prstGeom prst="rect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</p:pic>
        <p:sp>
          <p:nvSpPr>
            <p:cNvPr id="20" name="Rectangle 19"/>
            <p:cNvSpPr/>
            <p:nvPr/>
          </p:nvSpPr>
          <p:spPr>
            <a:xfrm>
              <a:off x="8288867" y="5249333"/>
              <a:ext cx="177800" cy="1354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834462" y="5215466"/>
            <a:ext cx="38010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500        2000       3500       5000       6500       8000       9500     12000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074333" y="5452533"/>
            <a:ext cx="762000" cy="21166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0" y="963689"/>
            <a:ext cx="4253968" cy="463492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841500" y="5448300"/>
            <a:ext cx="1206500" cy="25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710267" y="5435600"/>
            <a:ext cx="6089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travel time (s)                                                  normalized amplitude</a:t>
            </a:r>
          </a:p>
        </p:txBody>
      </p:sp>
      <p:pic>
        <p:nvPicPr>
          <p:cNvPr id="28" name="Picture 27" descr="AN amp sym 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4100" y="1054100"/>
            <a:ext cx="3793778" cy="391669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054600" y="4152900"/>
            <a:ext cx="660400" cy="6053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037664" y="4135966"/>
            <a:ext cx="749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16 s </a:t>
            </a:r>
          </a:p>
          <a:p>
            <a:r>
              <a:rPr lang="en-US"/>
              <a:t>M12A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22300" y="4152900"/>
            <a:ext cx="660400" cy="6053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09600" y="4148666"/>
            <a:ext cx="707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24 s </a:t>
            </a:r>
          </a:p>
          <a:p>
            <a:r>
              <a:rPr lang="en-US"/>
              <a:t>Q16A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480300" y="4483100"/>
            <a:ext cx="1054100" cy="279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493000" y="4432300"/>
            <a:ext cx="1057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symmetric</a:t>
            </a:r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37200" y="622300"/>
            <a:ext cx="2507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  Amplitude Field A(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22300" y="4157134"/>
            <a:ext cx="660400" cy="6053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4200" y="4123278"/>
            <a:ext cx="707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24 s </a:t>
            </a:r>
          </a:p>
          <a:p>
            <a:r>
              <a:rPr lang="en-US"/>
              <a:t>Q16A</a:t>
            </a:r>
          </a:p>
        </p:txBody>
      </p:sp>
      <p:grpSp>
        <p:nvGrpSpPr>
          <p:cNvPr id="2" name="Group 20"/>
          <p:cNvGrpSpPr/>
          <p:nvPr/>
        </p:nvGrpSpPr>
        <p:grpSpPr>
          <a:xfrm>
            <a:off x="6545263" y="3398107"/>
            <a:ext cx="1972204" cy="3464127"/>
            <a:chOff x="6494463" y="3381173"/>
            <a:chExt cx="1972204" cy="3464127"/>
          </a:xfrm>
        </p:grpSpPr>
        <p:pic>
          <p:nvPicPr>
            <p:cNvPr id="19" name="Picture 18" descr="Picture 4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4463" y="3381173"/>
              <a:ext cx="406349" cy="3464127"/>
            </a:xfrm>
            <a:prstGeom prst="rect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</p:pic>
        <p:sp>
          <p:nvSpPr>
            <p:cNvPr id="20" name="Rectangle 19"/>
            <p:cNvSpPr/>
            <p:nvPr/>
          </p:nvSpPr>
          <p:spPr>
            <a:xfrm>
              <a:off x="8288867" y="5249333"/>
              <a:ext cx="177800" cy="1354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834462" y="5215466"/>
            <a:ext cx="38010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500        2000       3500       5000       6500       8000       9500     12000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074333" y="5452533"/>
            <a:ext cx="762000" cy="21166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841500" y="5448300"/>
            <a:ext cx="1206500" cy="25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710267" y="5435600"/>
            <a:ext cx="6089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travel time (s)                                                  normalized amplitude</a:t>
            </a:r>
          </a:p>
        </p:txBody>
      </p:sp>
      <p:pic>
        <p:nvPicPr>
          <p:cNvPr id="28" name="Picture 27" descr="AN amp sym 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4100" y="1054100"/>
            <a:ext cx="3793778" cy="391669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054600" y="4152900"/>
            <a:ext cx="660400" cy="6053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037664" y="4135966"/>
            <a:ext cx="749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16 s </a:t>
            </a:r>
          </a:p>
          <a:p>
            <a:r>
              <a:rPr lang="en-US"/>
              <a:t>M12A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22300" y="4152900"/>
            <a:ext cx="660400" cy="6053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09600" y="4148666"/>
            <a:ext cx="707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24 s </a:t>
            </a:r>
          </a:p>
          <a:p>
            <a:r>
              <a:rPr lang="en-US"/>
              <a:t>Q16A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480300" y="4483100"/>
            <a:ext cx="1054100" cy="279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493000" y="4432300"/>
            <a:ext cx="1057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symmetric</a:t>
            </a:r>
          </a:p>
        </p:txBody>
      </p:sp>
      <p:pic>
        <p:nvPicPr>
          <p:cNvPr id="46" name="Picture 45" descr="Picture 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117" y="1425138"/>
            <a:ext cx="4279365" cy="344761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397000" y="5130800"/>
            <a:ext cx="2120900" cy="965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/>
          <p:cNvSpPr>
            <a:spLocks noChangeAspect="1"/>
          </p:cNvSpPr>
          <p:nvPr/>
        </p:nvSpPr>
        <p:spPr>
          <a:xfrm>
            <a:off x="5588001" y="1993901"/>
            <a:ext cx="190078" cy="163861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/>
          <p:cNvSpPr>
            <a:spLocks noChangeAspect="1"/>
          </p:cNvSpPr>
          <p:nvPr/>
        </p:nvSpPr>
        <p:spPr>
          <a:xfrm>
            <a:off x="5706532" y="3543302"/>
            <a:ext cx="190078" cy="163861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32"/>
          <p:cNvSpPr>
            <a:spLocks noChangeAspect="1"/>
          </p:cNvSpPr>
          <p:nvPr/>
        </p:nvSpPr>
        <p:spPr>
          <a:xfrm>
            <a:off x="7281332" y="3560235"/>
            <a:ext cx="190078" cy="163861"/>
          </a:xfrm>
          <a:prstGeom prst="triangl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/>
          <p:cNvSpPr>
            <a:spLocks noChangeAspect="1"/>
          </p:cNvSpPr>
          <p:nvPr/>
        </p:nvSpPr>
        <p:spPr>
          <a:xfrm>
            <a:off x="7196668" y="1866902"/>
            <a:ext cx="190078" cy="163861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oter Placeholder 3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N amp outgoi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486" y="1041401"/>
            <a:ext cx="3838476" cy="39111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37200" y="622300"/>
            <a:ext cx="2507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  Amplitude Field A(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</a:p>
        </p:txBody>
      </p:sp>
      <p:grpSp>
        <p:nvGrpSpPr>
          <p:cNvPr id="2" name="Group 20"/>
          <p:cNvGrpSpPr/>
          <p:nvPr/>
        </p:nvGrpSpPr>
        <p:grpSpPr>
          <a:xfrm>
            <a:off x="6545263" y="3398107"/>
            <a:ext cx="1972204" cy="3464127"/>
            <a:chOff x="6494463" y="3398107"/>
            <a:chExt cx="1972204" cy="3464127"/>
          </a:xfrm>
        </p:grpSpPr>
        <p:pic>
          <p:nvPicPr>
            <p:cNvPr id="19" name="Picture 18" descr="Picture 4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94463" y="3398107"/>
              <a:ext cx="406349" cy="3464127"/>
            </a:xfrm>
            <a:prstGeom prst="rect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</p:pic>
        <p:sp>
          <p:nvSpPr>
            <p:cNvPr id="20" name="Rectangle 19"/>
            <p:cNvSpPr/>
            <p:nvPr/>
          </p:nvSpPr>
          <p:spPr>
            <a:xfrm>
              <a:off x="8288867" y="5249333"/>
              <a:ext cx="177800" cy="1354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834462" y="5215466"/>
            <a:ext cx="38010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500        2000       3500       5000       6500       8000       9500     12000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074333" y="5452533"/>
            <a:ext cx="762000" cy="21166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841500" y="5448300"/>
            <a:ext cx="1206500" cy="25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710267" y="5435600"/>
            <a:ext cx="6089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travel time (s)                                                  normalized amplitude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54600" y="4152900"/>
            <a:ext cx="660400" cy="6053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037664" y="4135966"/>
            <a:ext cx="749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16 s </a:t>
            </a:r>
          </a:p>
          <a:p>
            <a:r>
              <a:rPr lang="en-US"/>
              <a:t>M12A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480300" y="4483100"/>
            <a:ext cx="1054100" cy="279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493000" y="4432300"/>
            <a:ext cx="924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outgoing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397000" y="5130800"/>
            <a:ext cx="2120900" cy="965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Picture 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117" y="1425138"/>
            <a:ext cx="4279365" cy="3447619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66700" y="5886271"/>
            <a:ext cx="8686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>
                <a:latin typeface="Times New Roman"/>
                <a:cs typeface="Times New Roman"/>
              </a:rPr>
              <a:t>Tsai, V. C. (2011), Understanding the amplitudes of noise correlation measurements, </a:t>
            </a:r>
            <a:r>
              <a:rPr lang="en-US" sz="1600" i="1">
                <a:latin typeface="Times New Roman"/>
                <a:cs typeface="Times New Roman"/>
              </a:rPr>
              <a:t>J. Geophys. Res</a:t>
            </a:r>
            <a:r>
              <a:rPr lang="en-US" sz="1600">
                <a:latin typeface="Times New Roman"/>
                <a:cs typeface="Times New Roman"/>
              </a:rPr>
              <a:t>., 	116, B09311, doi:10.1029/2011JB008483.</a:t>
            </a:r>
          </a:p>
        </p:txBody>
      </p:sp>
      <p:sp>
        <p:nvSpPr>
          <p:cNvPr id="18" name="Isosceles Triangle 17"/>
          <p:cNvSpPr>
            <a:spLocks noChangeAspect="1"/>
          </p:cNvSpPr>
          <p:nvPr/>
        </p:nvSpPr>
        <p:spPr>
          <a:xfrm>
            <a:off x="5588001" y="1993901"/>
            <a:ext cx="190078" cy="163861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/>
          <p:cNvSpPr>
            <a:spLocks noChangeAspect="1"/>
          </p:cNvSpPr>
          <p:nvPr/>
        </p:nvSpPr>
        <p:spPr>
          <a:xfrm>
            <a:off x="5706532" y="3543302"/>
            <a:ext cx="190078" cy="163861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/>
          <p:cNvSpPr>
            <a:spLocks noChangeAspect="1"/>
          </p:cNvSpPr>
          <p:nvPr/>
        </p:nvSpPr>
        <p:spPr>
          <a:xfrm>
            <a:off x="7281332" y="3560235"/>
            <a:ext cx="190078" cy="163861"/>
          </a:xfrm>
          <a:prstGeom prst="triangl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/>
          <p:cNvSpPr>
            <a:spLocks noChangeAspect="1"/>
          </p:cNvSpPr>
          <p:nvPr/>
        </p:nvSpPr>
        <p:spPr>
          <a:xfrm>
            <a:off x="7196668" y="1866902"/>
            <a:ext cx="190078" cy="163861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ooter Placeholder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N amp outgoi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486" y="1041401"/>
            <a:ext cx="3838476" cy="39111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37200" y="622300"/>
            <a:ext cx="2507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  Amplitude Field A(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</a:p>
        </p:txBody>
      </p:sp>
      <p:grpSp>
        <p:nvGrpSpPr>
          <p:cNvPr id="2" name="Group 20"/>
          <p:cNvGrpSpPr/>
          <p:nvPr/>
        </p:nvGrpSpPr>
        <p:grpSpPr>
          <a:xfrm>
            <a:off x="6545263" y="3398107"/>
            <a:ext cx="1972204" cy="3464127"/>
            <a:chOff x="6494463" y="3398107"/>
            <a:chExt cx="1972204" cy="3464127"/>
          </a:xfrm>
        </p:grpSpPr>
        <p:pic>
          <p:nvPicPr>
            <p:cNvPr id="19" name="Picture 18" descr="Picture 4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94463" y="3398107"/>
              <a:ext cx="406349" cy="3464127"/>
            </a:xfrm>
            <a:prstGeom prst="rect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</p:pic>
        <p:sp>
          <p:nvSpPr>
            <p:cNvPr id="20" name="Rectangle 19"/>
            <p:cNvSpPr/>
            <p:nvPr/>
          </p:nvSpPr>
          <p:spPr>
            <a:xfrm>
              <a:off x="8288867" y="5249333"/>
              <a:ext cx="177800" cy="1354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834462" y="5215466"/>
            <a:ext cx="38010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500        2000       3500       5000       6500       8000       9500     12000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074333" y="5452533"/>
            <a:ext cx="762000" cy="21166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841500" y="5448300"/>
            <a:ext cx="1206500" cy="25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710267" y="5435600"/>
            <a:ext cx="6089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travel time (s)                                                  normalized amplitude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54600" y="4152900"/>
            <a:ext cx="660400" cy="6053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037664" y="4135966"/>
            <a:ext cx="749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16 s </a:t>
            </a:r>
          </a:p>
          <a:p>
            <a:r>
              <a:rPr lang="en-US"/>
              <a:t>M12A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480300" y="4483100"/>
            <a:ext cx="1054100" cy="279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493000" y="4432300"/>
            <a:ext cx="924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outgoing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397000" y="5130800"/>
            <a:ext cx="2120900" cy="965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66700" y="5886271"/>
            <a:ext cx="8686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>
                <a:latin typeface="Times New Roman"/>
                <a:cs typeface="Times New Roman"/>
              </a:rPr>
              <a:t>Tsai, V. C. (2011), Understanding the amplitudes of noise correlation measurements, </a:t>
            </a:r>
            <a:r>
              <a:rPr lang="en-US" sz="1600" i="1">
                <a:latin typeface="Times New Roman"/>
                <a:cs typeface="Times New Roman"/>
              </a:rPr>
              <a:t>J. Geophys. Res</a:t>
            </a:r>
            <a:r>
              <a:rPr lang="en-US" sz="1600">
                <a:latin typeface="Times New Roman"/>
                <a:cs typeface="Times New Roman"/>
              </a:rPr>
              <a:t>., 	116, B09311, doi:10.1029/2011JB008483.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0200" y="965200"/>
            <a:ext cx="4330700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Which amplitude field should we use?</a:t>
            </a:r>
          </a:p>
          <a:p>
            <a:endParaRPr lang="en-US" sz="2000">
              <a:latin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en-US" sz="2000">
                <a:latin typeface="Times New Roman"/>
                <a:cs typeface="Times New Roman"/>
              </a:rPr>
              <a:t>Fundamental problems/questions:</a:t>
            </a:r>
          </a:p>
          <a:p>
            <a:pPr>
              <a:spcAft>
                <a:spcPts val="600"/>
              </a:spcAft>
            </a:pPr>
            <a:r>
              <a:rPr lang="en-US" sz="2000">
                <a:latin typeface="Times New Roman"/>
                <a:cs typeface="Times New Roman"/>
              </a:rPr>
              <a:t>1. Data processing procedures make it difficult to compare amplitudes at different stations.</a:t>
            </a:r>
          </a:p>
          <a:p>
            <a:pPr>
              <a:spcAft>
                <a:spcPts val="600"/>
              </a:spcAft>
            </a:pPr>
            <a:r>
              <a:rPr lang="en-US" sz="2000">
                <a:latin typeface="Times New Roman"/>
                <a:cs typeface="Times New Roman"/>
              </a:rPr>
              <a:t>2. Stations operate at different times, that have different ambient noise conditions.</a:t>
            </a:r>
          </a:p>
          <a:p>
            <a:r>
              <a:rPr lang="en-US" sz="2000">
                <a:latin typeface="Times New Roman"/>
                <a:cs typeface="Times New Roman"/>
              </a:rPr>
              <a:t>3. Do the measured amplitudes reflect propagation?</a:t>
            </a:r>
          </a:p>
          <a:p>
            <a:endParaRPr lang="en-US" sz="2000">
              <a:latin typeface="Times New Roman"/>
              <a:cs typeface="Times New Roman"/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75" y="0"/>
            <a:ext cx="766445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ure 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7850"/>
            <a:ext cx="9144000" cy="57785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/>
          <p:nvPr/>
        </p:nvGrpSpPr>
        <p:grpSpPr>
          <a:xfrm>
            <a:off x="3162300" y="1016000"/>
            <a:ext cx="3031781" cy="4711124"/>
            <a:chOff x="3352800" y="1016000"/>
            <a:chExt cx="3031781" cy="4711124"/>
          </a:xfrm>
        </p:grpSpPr>
        <p:pic>
          <p:nvPicPr>
            <p:cNvPr id="12" name="Picture 11" descr="Picture 19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22676" y="1117600"/>
              <a:ext cx="2761905" cy="4609524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3352800" y="1016000"/>
              <a:ext cx="381000" cy="3886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 descr="Picture 1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0" y="1092201"/>
            <a:ext cx="2971429" cy="45968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6200" y="6281003"/>
            <a:ext cx="8978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latin typeface="Times New Roman"/>
                <a:cs typeface="Times New Roman"/>
              </a:rPr>
              <a:t>Lin, F.C., M.H. Ritzwoller, Y. Yang, M.P. Moschetti, and M.J. Fouch, Complex and variable crustal and uppermost mantle 	seismic anisotropy in the western United States </a:t>
            </a:r>
            <a:r>
              <a:rPr lang="en-US" sz="1400" i="1">
                <a:latin typeface="Times New Roman"/>
                <a:cs typeface="Times New Roman"/>
              </a:rPr>
              <a:t>, Nature Geoscience</a:t>
            </a:r>
            <a:r>
              <a:rPr lang="en-US" sz="1400">
                <a:latin typeface="Times New Roman"/>
                <a:cs typeface="Times New Roman"/>
              </a:rPr>
              <a:t>, Vol 4, Issue 1, 55-61, Jan 2011.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045200" y="1277998"/>
            <a:ext cx="3098800" cy="3477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latin typeface="Times"/>
                <a:cs typeface="Times"/>
              </a:rPr>
              <a:t>Mantle Anisotropy:</a:t>
            </a:r>
          </a:p>
          <a:p>
            <a:endParaRPr lang="en-US">
              <a:latin typeface="Times"/>
              <a:cs typeface="Times"/>
            </a:endParaRPr>
          </a:p>
          <a:p>
            <a:pPr>
              <a:buFont typeface="Arial"/>
              <a:buChar char="•"/>
            </a:pPr>
            <a:r>
              <a:rPr lang="en-US">
                <a:latin typeface="Times"/>
                <a:cs typeface="Times"/>
              </a:rPr>
              <a:t> Less coherent with geological   	provinces.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>
                <a:latin typeface="Times"/>
                <a:cs typeface="Times"/>
              </a:rPr>
              <a:t> Coheres with low velocities 	(warm temperatures) in 	the uppermost mantle.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>
                <a:latin typeface="Times"/>
                <a:cs typeface="Times"/>
              </a:rPr>
              <a:t> Reflects changes in ambient 	stress field:</a:t>
            </a:r>
          </a:p>
          <a:p>
            <a:pPr lvl="1">
              <a:spcAft>
                <a:spcPts val="1200"/>
              </a:spcAft>
            </a:pPr>
            <a:r>
              <a:rPr lang="en-US">
                <a:latin typeface="Times"/>
                <a:cs typeface="Times"/>
              </a:rPr>
              <a:t>e.g., Mendocino Triple    	Junction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27100" y="4381500"/>
            <a:ext cx="4978400" cy="1574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143000" y="4470400"/>
            <a:ext cx="4628165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"/>
                <a:cs typeface="Times"/>
              </a:rPr>
              <a:t>Crustal and uppermost mantle anisotropy </a:t>
            </a:r>
          </a:p>
          <a:p>
            <a:pPr>
              <a:spcAft>
                <a:spcPts val="600"/>
              </a:spcAft>
            </a:pPr>
            <a:r>
              <a:rPr lang="en-US" sz="2000">
                <a:latin typeface="Times"/>
                <a:cs typeface="Times"/>
              </a:rPr>
              <a:t>differ in geometry:</a:t>
            </a:r>
          </a:p>
          <a:p>
            <a:r>
              <a:rPr lang="en-US" sz="2000">
                <a:latin typeface="Times"/>
                <a:cs typeface="Times"/>
              </a:rPr>
              <a:t>	Constrains strain partitioning between </a:t>
            </a:r>
          </a:p>
          <a:p>
            <a:r>
              <a:rPr lang="en-US" sz="2000">
                <a:latin typeface="Times"/>
                <a:cs typeface="Times"/>
              </a:rPr>
              <a:t>	the crust and uppermost mantle. 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pic>
        <p:nvPicPr>
          <p:cNvPr id="2560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613" y="2055813"/>
            <a:ext cx="3957637" cy="3208337"/>
          </a:xfrm>
          <a:prstGeom prst="rect">
            <a:avLst/>
          </a:prstGeom>
          <a:noFill/>
        </p:spPr>
      </p:pic>
      <p:pic>
        <p:nvPicPr>
          <p:cNvPr id="25600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2738" y="1095375"/>
            <a:ext cx="3025775" cy="5484813"/>
          </a:xfrm>
          <a:prstGeom prst="rect">
            <a:avLst/>
          </a:prstGeom>
          <a:noFill/>
        </p:spPr>
      </p:pic>
      <p:sp>
        <p:nvSpPr>
          <p:cNvPr id="256005" name="Line 5"/>
          <p:cNvSpPr>
            <a:spLocks noChangeShapeType="1"/>
          </p:cNvSpPr>
          <p:nvPr/>
        </p:nvSpPr>
        <p:spPr bwMode="auto">
          <a:xfrm flipV="1">
            <a:off x="2819400" y="2819400"/>
            <a:ext cx="2819400" cy="1066800"/>
          </a:xfrm>
          <a:prstGeom prst="line">
            <a:avLst/>
          </a:prstGeom>
          <a:noFill/>
          <a:ln w="19050">
            <a:solidFill>
              <a:srgbClr val="ED181E"/>
            </a:solidFill>
            <a:round/>
            <a:headEnd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06" name="Text Box 6"/>
          <p:cNvSpPr txBox="1">
            <a:spLocks noChangeArrowheads="1"/>
          </p:cNvSpPr>
          <p:nvPr/>
        </p:nvSpPr>
        <p:spPr bwMode="auto">
          <a:xfrm>
            <a:off x="533400" y="5257800"/>
            <a:ext cx="4724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Times" pitchFamily="-112" charset="0"/>
              </a:rPr>
              <a:t>Monte-Carlo sampling of model space to find an ensemble of acceptable models</a:t>
            </a:r>
          </a:p>
        </p:txBody>
      </p:sp>
      <p:sp>
        <p:nvSpPr>
          <p:cNvPr id="256007" name="Text Box 7"/>
          <p:cNvSpPr txBox="1">
            <a:spLocks noChangeArrowheads="1"/>
          </p:cNvSpPr>
          <p:nvPr/>
        </p:nvSpPr>
        <p:spPr bwMode="auto">
          <a:xfrm>
            <a:off x="190500" y="1473200"/>
            <a:ext cx="4953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Times" pitchFamily="-112" charset="0"/>
              </a:rPr>
              <a:t>Dispersion maps combined locally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42900" y="223838"/>
            <a:ext cx="3365500" cy="89376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1. Some Background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13431" y="355600"/>
            <a:ext cx="40538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Example of Traditional Analysis: </a:t>
            </a:r>
          </a:p>
          <a:p>
            <a:r>
              <a:rPr lang="en-US" sz="2000">
                <a:latin typeface="Times New Roman"/>
                <a:cs typeface="Times New Roman"/>
              </a:rPr>
              <a:t>		Shapiro and Ritzwoller, 2002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441700" y="6350000"/>
            <a:ext cx="2387600" cy="342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69506" y="288017"/>
            <a:ext cx="61882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/>
                <a:cs typeface="Times New Roman"/>
              </a:rPr>
              <a:t>Rewrite the Imaginary-Part Equation: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654393" y="2597316"/>
            <a:ext cx="33682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focusing/defocusing correction</a:t>
            </a:r>
          </a:p>
          <a:p>
            <a:r>
              <a:rPr lang="en-US" sz="2000">
                <a:latin typeface="Times New Roman"/>
                <a:cs typeface="Times New Roman"/>
              </a:rPr>
              <a:t>	(observed quantity)</a:t>
            </a:r>
          </a:p>
        </p:txBody>
      </p:sp>
      <p:graphicFrame>
        <p:nvGraphicFramePr>
          <p:cNvPr id="15370" name="Object 10"/>
          <p:cNvGraphicFramePr>
            <a:graphicFrameLocks noChangeAspect="1"/>
          </p:cNvGraphicFramePr>
          <p:nvPr/>
        </p:nvGraphicFramePr>
        <p:xfrm>
          <a:off x="1601788" y="1619250"/>
          <a:ext cx="4198937" cy="844550"/>
        </p:xfrm>
        <a:graphic>
          <a:graphicData uri="http://schemas.openxmlformats.org/presentationml/2006/ole">
            <p:oleObj spid="_x0000_s370690" name="Equation" r:id="rId3" imgW="2082800" imgH="419100" progId="Equation.DSMT4">
              <p:embed/>
            </p:oleObj>
          </a:graphicData>
        </a:graphic>
      </p:graphicFrame>
      <p:sp>
        <p:nvSpPr>
          <p:cNvPr id="20" name="Rectangle 19"/>
          <p:cNvSpPr/>
          <p:nvPr/>
        </p:nvSpPr>
        <p:spPr>
          <a:xfrm>
            <a:off x="1473200" y="1447800"/>
            <a:ext cx="4445000" cy="1168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1574800" y="2692400"/>
            <a:ext cx="546100" cy="266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076293" y="3143416"/>
            <a:ext cx="28194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apparent amplitude decay</a:t>
            </a:r>
          </a:p>
          <a:p>
            <a:r>
              <a:rPr lang="en-US" sz="2000">
                <a:latin typeface="Times New Roman"/>
                <a:cs typeface="Times New Roman"/>
              </a:rPr>
              <a:t>	(observed quantity)</a:t>
            </a:r>
          </a:p>
        </p:txBody>
      </p:sp>
      <p:cxnSp>
        <p:nvCxnSpPr>
          <p:cNvPr id="35" name="Straight Connector 34"/>
          <p:cNvCxnSpPr/>
          <p:nvPr/>
        </p:nvCxnSpPr>
        <p:spPr>
          <a:xfrm rot="16200000" flipH="1">
            <a:off x="3581400" y="2730500"/>
            <a:ext cx="901700" cy="63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613400" y="2184400"/>
            <a:ext cx="850900" cy="40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1536700" y="1511300"/>
            <a:ext cx="1676400" cy="1041400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155293" y="3092616"/>
            <a:ext cx="28905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corrected amplitude decay</a:t>
            </a:r>
          </a:p>
          <a:p>
            <a:r>
              <a:rPr lang="en-US" sz="2000">
                <a:latin typeface="Times New Roman"/>
                <a:cs typeface="Times New Roman"/>
              </a:rPr>
              <a:t>	(inferred quantity)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466950" name="Text Box 6"/>
          <p:cNvSpPr txBox="1">
            <a:spLocks noChangeArrowheads="1"/>
          </p:cNvSpPr>
          <p:nvPr/>
        </p:nvSpPr>
        <p:spPr bwMode="auto">
          <a:xfrm>
            <a:off x="822325" y="2998788"/>
            <a:ext cx="184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endParaRPr kumimoji="1" lang="en-US" sz="1200">
              <a:latin typeface="Times New Roman" pitchFamily="-112" charset="0"/>
              <a:ea typeface="宋体" pitchFamily="-112" charset="-122"/>
              <a:cs typeface="宋体" pitchFamily="-112" charset="-122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42900" y="223838"/>
            <a:ext cx="3365500" cy="89376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1. Some Background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13431" y="355600"/>
            <a:ext cx="43817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Example of Traditional Analysis: </a:t>
            </a:r>
          </a:p>
          <a:p>
            <a:r>
              <a:rPr lang="en-US" sz="2000">
                <a:latin typeface="Times New Roman"/>
                <a:cs typeface="Times New Roman"/>
              </a:rPr>
              <a:t>		Bedle &amp; van der Lee, JGR, 2009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064000" y="1892300"/>
            <a:ext cx="7493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153400" y="1803400"/>
            <a:ext cx="7493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400" y="1549400"/>
            <a:ext cx="520700" cy="49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Picture 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0700"/>
            <a:ext cx="3805714" cy="3702857"/>
          </a:xfrm>
          <a:prstGeom prst="rect">
            <a:avLst/>
          </a:prstGeom>
        </p:spPr>
      </p:pic>
      <p:pic>
        <p:nvPicPr>
          <p:cNvPr id="19" name="Picture 18" descr="Picture 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9826" y="1473201"/>
            <a:ext cx="2841905" cy="4327619"/>
          </a:xfrm>
          <a:prstGeom prst="rect">
            <a:avLst/>
          </a:prstGeom>
        </p:spPr>
      </p:pic>
      <p:pic>
        <p:nvPicPr>
          <p:cNvPr id="24" name="Picture 23" descr="Picture 1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6381" y="1562100"/>
            <a:ext cx="2727619" cy="432761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59500" y="1295400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NA07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69506" y="288017"/>
            <a:ext cx="61882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/>
                <a:cs typeface="Times New Roman"/>
              </a:rPr>
              <a:t>Rewrite the Imaginary-Part Equation: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0500" y="2851316"/>
            <a:ext cx="22854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anelastic attenuation</a:t>
            </a:r>
          </a:p>
          <a:p>
            <a:r>
              <a:rPr lang="en-US" sz="2000">
                <a:latin typeface="Times New Roman"/>
                <a:cs typeface="Times New Roman"/>
              </a:rPr>
              <a:t> (inferred quantity)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832849" y="3689516"/>
            <a:ext cx="20718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amplification</a:t>
            </a:r>
          </a:p>
          <a:p>
            <a:r>
              <a:rPr lang="en-US" sz="2000">
                <a:latin typeface="Times New Roman"/>
                <a:cs typeface="Times New Roman"/>
              </a:rPr>
              <a:t>(inferred quantity)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654393" y="2597316"/>
            <a:ext cx="33682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focusing/defocusing correction</a:t>
            </a:r>
          </a:p>
          <a:p>
            <a:r>
              <a:rPr lang="en-US" sz="2000">
                <a:latin typeface="Times New Roman"/>
                <a:cs typeface="Times New Roman"/>
              </a:rPr>
              <a:t>	(observed quantity)</a:t>
            </a:r>
          </a:p>
        </p:txBody>
      </p:sp>
      <p:graphicFrame>
        <p:nvGraphicFramePr>
          <p:cNvPr id="15370" name="Object 10"/>
          <p:cNvGraphicFramePr>
            <a:graphicFrameLocks noChangeAspect="1"/>
          </p:cNvGraphicFramePr>
          <p:nvPr/>
        </p:nvGraphicFramePr>
        <p:xfrm>
          <a:off x="1601788" y="1619250"/>
          <a:ext cx="4198937" cy="844550"/>
        </p:xfrm>
        <a:graphic>
          <a:graphicData uri="http://schemas.openxmlformats.org/presentationml/2006/ole">
            <p:oleObj spid="_x0000_s371714" name="Equation" r:id="rId3" imgW="2082800" imgH="419100" progId="Equation.DSMT4">
              <p:embed/>
            </p:oleObj>
          </a:graphicData>
        </a:graphic>
      </p:graphicFrame>
      <p:sp>
        <p:nvSpPr>
          <p:cNvPr id="20" name="Rectangle 19"/>
          <p:cNvSpPr/>
          <p:nvPr/>
        </p:nvSpPr>
        <p:spPr>
          <a:xfrm>
            <a:off x="1473200" y="1447800"/>
            <a:ext cx="4445000" cy="1168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 rot="10800000" flipV="1">
            <a:off x="850900" y="2286000"/>
            <a:ext cx="711200" cy="6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2038350" y="3041650"/>
            <a:ext cx="1155700" cy="101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076293" y="3143416"/>
            <a:ext cx="28194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apparent amplitude decay</a:t>
            </a:r>
          </a:p>
          <a:p>
            <a:r>
              <a:rPr lang="en-US" sz="2000">
                <a:latin typeface="Times New Roman"/>
                <a:cs typeface="Times New Roman"/>
              </a:rPr>
              <a:t>	(observed quantity)</a:t>
            </a:r>
          </a:p>
        </p:txBody>
      </p:sp>
      <p:cxnSp>
        <p:nvCxnSpPr>
          <p:cNvPr id="35" name="Straight Connector 34"/>
          <p:cNvCxnSpPr/>
          <p:nvPr/>
        </p:nvCxnSpPr>
        <p:spPr>
          <a:xfrm rot="16200000" flipH="1">
            <a:off x="3581400" y="2730500"/>
            <a:ext cx="901700" cy="63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613400" y="2184400"/>
            <a:ext cx="850900" cy="40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03807" y="4813300"/>
            <a:ext cx="8740193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>
                <a:latin typeface="Times New Roman"/>
                <a:cs typeface="Times New Roman"/>
              </a:rPr>
              <a:t>To separate the anelastic and amplification terms:</a:t>
            </a:r>
          </a:p>
          <a:p>
            <a:r>
              <a:rPr lang="en-US" sz="2400">
                <a:latin typeface="Times New Roman"/>
                <a:cs typeface="Times New Roman"/>
              </a:rPr>
              <a:t>	(1) anelastic term does not vary with azimuth, amplification does,</a:t>
            </a:r>
          </a:p>
          <a:p>
            <a:r>
              <a:rPr lang="en-US" sz="2400">
                <a:latin typeface="Times New Roman"/>
                <a:cs typeface="Times New Roman"/>
              </a:rPr>
              <a:t>	(2) amplification term is much larger</a:t>
            </a: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/>
          <p:nvPr/>
        </p:nvGrpSpPr>
        <p:grpSpPr>
          <a:xfrm>
            <a:off x="165100" y="855133"/>
            <a:ext cx="8295725" cy="3031067"/>
            <a:chOff x="101600" y="1515533"/>
            <a:chExt cx="8295725" cy="3031067"/>
          </a:xfrm>
        </p:grpSpPr>
        <p:pic>
          <p:nvPicPr>
            <p:cNvPr id="15" name="Picture 14" descr="Picture 5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7801" y="1592478"/>
              <a:ext cx="5429841" cy="2874920"/>
            </a:xfrm>
            <a:prstGeom prst="rect">
              <a:avLst/>
            </a:prstGeom>
          </p:spPr>
        </p:pic>
        <p:pic>
          <p:nvPicPr>
            <p:cNvPr id="16" name="Picture 15" descr="Picture 6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62722" y="1587500"/>
              <a:ext cx="2534603" cy="2895238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101600" y="1549400"/>
              <a:ext cx="127000" cy="1185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844799" y="1515533"/>
              <a:ext cx="245533" cy="1862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878665" y="4360333"/>
              <a:ext cx="245533" cy="1862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30"/>
          <p:cNvGrpSpPr/>
          <p:nvPr/>
        </p:nvGrpSpPr>
        <p:grpSpPr>
          <a:xfrm>
            <a:off x="990600" y="50800"/>
            <a:ext cx="5086170" cy="793750"/>
            <a:chOff x="990600" y="241300"/>
            <a:chExt cx="5086170" cy="793750"/>
          </a:xfrm>
        </p:grpSpPr>
        <p:graphicFrame>
          <p:nvGraphicFramePr>
            <p:cNvPr id="23" name="Object 3"/>
            <p:cNvGraphicFramePr>
              <a:graphicFrameLocks noChangeAspect="1"/>
            </p:cNvGraphicFramePr>
            <p:nvPr/>
          </p:nvGraphicFramePr>
          <p:xfrm>
            <a:off x="990600" y="241300"/>
            <a:ext cx="1306513" cy="793750"/>
          </p:xfrm>
          <a:graphic>
            <a:graphicData uri="http://schemas.openxmlformats.org/presentationml/2006/ole">
              <p:oleObj spid="_x0000_s372738" name="Equation" r:id="rId5" imgW="647700" imgH="393700" progId="Equation.DSMT4">
                <p:embed/>
              </p:oleObj>
            </a:graphicData>
          </a:graphic>
        </p:graphicFrame>
        <p:graphicFrame>
          <p:nvGraphicFramePr>
            <p:cNvPr id="24" name="Object 3"/>
            <p:cNvGraphicFramePr>
              <a:graphicFrameLocks noChangeAspect="1"/>
            </p:cNvGraphicFramePr>
            <p:nvPr/>
          </p:nvGraphicFramePr>
          <p:xfrm>
            <a:off x="4052888" y="242094"/>
            <a:ext cx="819150" cy="792163"/>
          </p:xfrm>
          <a:graphic>
            <a:graphicData uri="http://schemas.openxmlformats.org/presentationml/2006/ole">
              <p:oleObj spid="_x0000_s372739" name="Equation" r:id="rId6" imgW="406400" imgH="393700" progId="Equation.DSMT4">
                <p:embed/>
              </p:oleObj>
            </a:graphicData>
          </a:graphic>
        </p:graphicFrame>
        <p:sp>
          <p:nvSpPr>
            <p:cNvPr id="27" name="TextBox 26"/>
            <p:cNvSpPr txBox="1"/>
            <p:nvPr/>
          </p:nvSpPr>
          <p:spPr>
            <a:xfrm>
              <a:off x="2908300" y="355600"/>
              <a:ext cx="3042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Times New Roman"/>
                  <a:cs typeface="Times New Roman"/>
                </a:rPr>
                <a:t>-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689600" y="381000"/>
              <a:ext cx="3871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Times New Roman"/>
                  <a:cs typeface="Times New Roman"/>
                </a:rPr>
                <a:t>~</a:t>
              </a:r>
            </a:p>
          </p:txBody>
        </p:sp>
      </p:grpSp>
      <p:graphicFrame>
        <p:nvGraphicFramePr>
          <p:cNvPr id="32" name="Object 3"/>
          <p:cNvGraphicFramePr>
            <a:graphicFrameLocks noChangeAspect="1"/>
          </p:cNvGraphicFramePr>
          <p:nvPr/>
        </p:nvGraphicFramePr>
        <p:xfrm>
          <a:off x="6335713" y="25400"/>
          <a:ext cx="1639887" cy="844550"/>
        </p:xfrm>
        <a:graphic>
          <a:graphicData uri="http://schemas.openxmlformats.org/presentationml/2006/ole">
            <p:oleObj spid="_x0000_s372740" name="Equation" r:id="rId7" imgW="812800" imgH="419100" progId="Equation.DSMT4">
              <p:embed/>
            </p:oleObj>
          </a:graphicData>
        </a:graphic>
      </p:graphicFrame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/>
          <p:nvPr/>
        </p:nvGrpSpPr>
        <p:grpSpPr>
          <a:xfrm>
            <a:off x="263526" y="810705"/>
            <a:ext cx="8142217" cy="2962666"/>
            <a:chOff x="301626" y="1013905"/>
            <a:chExt cx="8142217" cy="2962666"/>
          </a:xfrm>
        </p:grpSpPr>
        <p:pic>
          <p:nvPicPr>
            <p:cNvPr id="13" name="Picture 12" descr="Picture 7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626" y="1026476"/>
              <a:ext cx="2581333" cy="2937524"/>
            </a:xfrm>
            <a:prstGeom prst="rect">
              <a:avLst/>
            </a:prstGeom>
          </p:spPr>
        </p:pic>
        <p:pic>
          <p:nvPicPr>
            <p:cNvPr id="14" name="Picture 13" descr="Picture 8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90863" y="1016000"/>
              <a:ext cx="2581333" cy="2958476"/>
            </a:xfrm>
            <a:prstGeom prst="rect">
              <a:avLst/>
            </a:prstGeom>
          </p:spPr>
        </p:pic>
        <p:pic>
          <p:nvPicPr>
            <p:cNvPr id="20" name="Picture 19" descr="Picture 9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49938" y="1013905"/>
              <a:ext cx="2593905" cy="2962666"/>
            </a:xfrm>
            <a:prstGeom prst="rect">
              <a:avLst/>
            </a:prstGeom>
          </p:spPr>
        </p:pic>
      </p:grpSp>
      <p:grpSp>
        <p:nvGrpSpPr>
          <p:cNvPr id="3" name="Group 35"/>
          <p:cNvGrpSpPr/>
          <p:nvPr/>
        </p:nvGrpSpPr>
        <p:grpSpPr>
          <a:xfrm>
            <a:off x="990600" y="50800"/>
            <a:ext cx="5086170" cy="793750"/>
            <a:chOff x="990600" y="241300"/>
            <a:chExt cx="5086170" cy="793750"/>
          </a:xfrm>
        </p:grpSpPr>
        <p:graphicFrame>
          <p:nvGraphicFramePr>
            <p:cNvPr id="38" name="Object 3"/>
            <p:cNvGraphicFramePr>
              <a:graphicFrameLocks noChangeAspect="1"/>
            </p:cNvGraphicFramePr>
            <p:nvPr/>
          </p:nvGraphicFramePr>
          <p:xfrm>
            <a:off x="990600" y="241300"/>
            <a:ext cx="1306513" cy="793750"/>
          </p:xfrm>
          <a:graphic>
            <a:graphicData uri="http://schemas.openxmlformats.org/presentationml/2006/ole">
              <p:oleObj spid="_x0000_s373762" name="Equation" r:id="rId6" imgW="647700" imgH="393700" progId="Equation.DSMT4">
                <p:embed/>
              </p:oleObj>
            </a:graphicData>
          </a:graphic>
        </p:graphicFrame>
        <p:graphicFrame>
          <p:nvGraphicFramePr>
            <p:cNvPr id="39" name="Object 3"/>
            <p:cNvGraphicFramePr>
              <a:graphicFrameLocks noChangeAspect="1"/>
            </p:cNvGraphicFramePr>
            <p:nvPr/>
          </p:nvGraphicFramePr>
          <p:xfrm>
            <a:off x="4052888" y="242094"/>
            <a:ext cx="819150" cy="792163"/>
          </p:xfrm>
          <a:graphic>
            <a:graphicData uri="http://schemas.openxmlformats.org/presentationml/2006/ole">
              <p:oleObj spid="_x0000_s373763" name="Equation" r:id="rId7" imgW="406400" imgH="393700" progId="Equation.DSMT4">
                <p:embed/>
              </p:oleObj>
            </a:graphicData>
          </a:graphic>
        </p:graphicFrame>
        <p:sp>
          <p:nvSpPr>
            <p:cNvPr id="40" name="TextBox 39"/>
            <p:cNvSpPr txBox="1"/>
            <p:nvPr/>
          </p:nvSpPr>
          <p:spPr>
            <a:xfrm>
              <a:off x="2908300" y="355600"/>
              <a:ext cx="3042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Times New Roman"/>
                  <a:cs typeface="Times New Roman"/>
                </a:rPr>
                <a:t>-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689600" y="381000"/>
              <a:ext cx="3871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Times New Roman"/>
                  <a:cs typeface="Times New Roman"/>
                </a:rPr>
                <a:t>~</a:t>
              </a:r>
            </a:p>
          </p:txBody>
        </p:sp>
      </p:grpSp>
      <p:sp>
        <p:nvSpPr>
          <p:cNvPr id="42" name="Rectangle 41"/>
          <p:cNvSpPr/>
          <p:nvPr/>
        </p:nvSpPr>
        <p:spPr>
          <a:xfrm>
            <a:off x="169333" y="3683000"/>
            <a:ext cx="186267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2946400" y="3691466"/>
            <a:ext cx="186267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2734734" y="3674532"/>
            <a:ext cx="186267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5723468" y="3716864"/>
            <a:ext cx="186267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5723469" y="685795"/>
            <a:ext cx="186267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2946403" y="677325"/>
            <a:ext cx="186267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93137" y="711190"/>
            <a:ext cx="186267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18533" y="3683000"/>
            <a:ext cx="186267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2895599" y="3674533"/>
            <a:ext cx="186267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5647265" y="3674533"/>
            <a:ext cx="186267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6" name="Object 3"/>
          <p:cNvGraphicFramePr>
            <a:graphicFrameLocks noChangeAspect="1"/>
          </p:cNvGraphicFramePr>
          <p:nvPr/>
        </p:nvGraphicFramePr>
        <p:xfrm>
          <a:off x="6335713" y="25400"/>
          <a:ext cx="1639887" cy="844550"/>
        </p:xfrm>
        <a:graphic>
          <a:graphicData uri="http://schemas.openxmlformats.org/presentationml/2006/ole">
            <p:oleObj spid="_x0000_s373764" name="Equation" r:id="rId8" imgW="812800" imgH="419100" progId="Equation.DSMT4">
              <p:embed/>
            </p:oleObj>
          </a:graphicData>
        </a:graphic>
      </p:graphicFrame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/>
          <p:nvPr/>
        </p:nvGrpSpPr>
        <p:grpSpPr>
          <a:xfrm>
            <a:off x="263526" y="810705"/>
            <a:ext cx="8142217" cy="2962666"/>
            <a:chOff x="301626" y="1013905"/>
            <a:chExt cx="8142217" cy="2962666"/>
          </a:xfrm>
        </p:grpSpPr>
        <p:pic>
          <p:nvPicPr>
            <p:cNvPr id="13" name="Picture 12" descr="Picture 7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626" y="1026476"/>
              <a:ext cx="2581333" cy="2937524"/>
            </a:xfrm>
            <a:prstGeom prst="rect">
              <a:avLst/>
            </a:prstGeom>
          </p:spPr>
        </p:pic>
        <p:pic>
          <p:nvPicPr>
            <p:cNvPr id="14" name="Picture 13" descr="Picture 8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90863" y="1016000"/>
              <a:ext cx="2581333" cy="2958476"/>
            </a:xfrm>
            <a:prstGeom prst="rect">
              <a:avLst/>
            </a:prstGeom>
          </p:spPr>
        </p:pic>
        <p:pic>
          <p:nvPicPr>
            <p:cNvPr id="20" name="Picture 19" descr="Picture 9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49938" y="1013905"/>
              <a:ext cx="2593905" cy="2962666"/>
            </a:xfrm>
            <a:prstGeom prst="rect">
              <a:avLst/>
            </a:prstGeom>
          </p:spPr>
        </p:pic>
      </p:grpSp>
      <p:grpSp>
        <p:nvGrpSpPr>
          <p:cNvPr id="3" name="Group 35"/>
          <p:cNvGrpSpPr/>
          <p:nvPr/>
        </p:nvGrpSpPr>
        <p:grpSpPr>
          <a:xfrm>
            <a:off x="990600" y="25400"/>
            <a:ext cx="6985000" cy="844550"/>
            <a:chOff x="990600" y="215900"/>
            <a:chExt cx="6985000" cy="844550"/>
          </a:xfrm>
        </p:grpSpPr>
        <p:graphicFrame>
          <p:nvGraphicFramePr>
            <p:cNvPr id="37" name="Object 3"/>
            <p:cNvGraphicFramePr>
              <a:graphicFrameLocks noChangeAspect="1"/>
            </p:cNvGraphicFramePr>
            <p:nvPr/>
          </p:nvGraphicFramePr>
          <p:xfrm>
            <a:off x="6335713" y="215900"/>
            <a:ext cx="1639887" cy="844550"/>
          </p:xfrm>
          <a:graphic>
            <a:graphicData uri="http://schemas.openxmlformats.org/presentationml/2006/ole">
              <p:oleObj spid="_x0000_s374786" name="Equation" r:id="rId6" imgW="812800" imgH="419100" progId="Equation.DSMT4">
                <p:embed/>
              </p:oleObj>
            </a:graphicData>
          </a:graphic>
        </p:graphicFrame>
        <p:graphicFrame>
          <p:nvGraphicFramePr>
            <p:cNvPr id="38" name="Object 3"/>
            <p:cNvGraphicFramePr>
              <a:graphicFrameLocks noChangeAspect="1"/>
            </p:cNvGraphicFramePr>
            <p:nvPr/>
          </p:nvGraphicFramePr>
          <p:xfrm>
            <a:off x="990600" y="241300"/>
            <a:ext cx="1306513" cy="793750"/>
          </p:xfrm>
          <a:graphic>
            <a:graphicData uri="http://schemas.openxmlformats.org/presentationml/2006/ole">
              <p:oleObj spid="_x0000_s374787" name="Equation" r:id="rId7" imgW="647700" imgH="393700" progId="Equation.DSMT4">
                <p:embed/>
              </p:oleObj>
            </a:graphicData>
          </a:graphic>
        </p:graphicFrame>
        <p:graphicFrame>
          <p:nvGraphicFramePr>
            <p:cNvPr id="39" name="Object 3"/>
            <p:cNvGraphicFramePr>
              <a:graphicFrameLocks noChangeAspect="1"/>
            </p:cNvGraphicFramePr>
            <p:nvPr/>
          </p:nvGraphicFramePr>
          <p:xfrm>
            <a:off x="4052888" y="242094"/>
            <a:ext cx="819150" cy="792163"/>
          </p:xfrm>
          <a:graphic>
            <a:graphicData uri="http://schemas.openxmlformats.org/presentationml/2006/ole">
              <p:oleObj spid="_x0000_s374788" name="Equation" r:id="rId8" imgW="406400" imgH="393700" progId="Equation.DSMT4">
                <p:embed/>
              </p:oleObj>
            </a:graphicData>
          </a:graphic>
        </p:graphicFrame>
        <p:sp>
          <p:nvSpPr>
            <p:cNvPr id="40" name="TextBox 39"/>
            <p:cNvSpPr txBox="1"/>
            <p:nvPr/>
          </p:nvSpPr>
          <p:spPr>
            <a:xfrm>
              <a:off x="2908300" y="355600"/>
              <a:ext cx="3042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Times New Roman"/>
                  <a:cs typeface="Times New Roman"/>
                </a:rPr>
                <a:t>-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689600" y="381000"/>
              <a:ext cx="3871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Times New Roman"/>
                  <a:cs typeface="Times New Roman"/>
                </a:rPr>
                <a:t>~</a:t>
              </a:r>
            </a:p>
          </p:txBody>
        </p:sp>
      </p:grpSp>
      <p:sp>
        <p:nvSpPr>
          <p:cNvPr id="42" name="Rectangle 41"/>
          <p:cNvSpPr/>
          <p:nvPr/>
        </p:nvSpPr>
        <p:spPr>
          <a:xfrm>
            <a:off x="169333" y="3683000"/>
            <a:ext cx="186267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2946400" y="3691466"/>
            <a:ext cx="186267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2734734" y="3674532"/>
            <a:ext cx="186267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5723468" y="3716864"/>
            <a:ext cx="186267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5723469" y="685795"/>
            <a:ext cx="186267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2946403" y="677325"/>
            <a:ext cx="186267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93137" y="711190"/>
            <a:ext cx="186267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 descr="Picture 1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311" y="3783258"/>
            <a:ext cx="2589714" cy="2971047"/>
          </a:xfrm>
          <a:prstGeom prst="rect">
            <a:avLst/>
          </a:prstGeom>
        </p:spPr>
      </p:pic>
      <p:pic>
        <p:nvPicPr>
          <p:cNvPr id="50" name="Picture 49" descr="Picture 11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2994" y="3781162"/>
            <a:ext cx="2593905" cy="2975238"/>
          </a:xfrm>
          <a:prstGeom prst="rect">
            <a:avLst/>
          </a:prstGeom>
        </p:spPr>
      </p:pic>
      <p:pic>
        <p:nvPicPr>
          <p:cNvPr id="51" name="Picture 50" descr="Picture 12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04990" y="3787448"/>
            <a:ext cx="2581333" cy="2962666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118533" y="3683000"/>
            <a:ext cx="186267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2895599" y="3674533"/>
            <a:ext cx="186267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5647265" y="3674533"/>
            <a:ext cx="186267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/>
          <p:nvPr/>
        </p:nvGrpSpPr>
        <p:grpSpPr>
          <a:xfrm>
            <a:off x="263526" y="810705"/>
            <a:ext cx="8142217" cy="2962666"/>
            <a:chOff x="301626" y="1013905"/>
            <a:chExt cx="8142217" cy="2962666"/>
          </a:xfrm>
        </p:grpSpPr>
        <p:pic>
          <p:nvPicPr>
            <p:cNvPr id="13" name="Picture 12" descr="Picture 7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626" y="1026476"/>
              <a:ext cx="2581333" cy="2937524"/>
            </a:xfrm>
            <a:prstGeom prst="rect">
              <a:avLst/>
            </a:prstGeom>
          </p:spPr>
        </p:pic>
        <p:pic>
          <p:nvPicPr>
            <p:cNvPr id="14" name="Picture 13" descr="Picture 8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90863" y="1016000"/>
              <a:ext cx="2581333" cy="2958476"/>
            </a:xfrm>
            <a:prstGeom prst="rect">
              <a:avLst/>
            </a:prstGeom>
          </p:spPr>
        </p:pic>
        <p:pic>
          <p:nvPicPr>
            <p:cNvPr id="20" name="Picture 19" descr="Picture 9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49938" y="1013905"/>
              <a:ext cx="2593905" cy="2962666"/>
            </a:xfrm>
            <a:prstGeom prst="rect">
              <a:avLst/>
            </a:prstGeom>
          </p:spPr>
        </p:pic>
      </p:grpSp>
      <p:grpSp>
        <p:nvGrpSpPr>
          <p:cNvPr id="3" name="Group 35"/>
          <p:cNvGrpSpPr/>
          <p:nvPr/>
        </p:nvGrpSpPr>
        <p:grpSpPr>
          <a:xfrm>
            <a:off x="990600" y="50800"/>
            <a:ext cx="5086170" cy="793750"/>
            <a:chOff x="990600" y="241300"/>
            <a:chExt cx="5086170" cy="793750"/>
          </a:xfrm>
        </p:grpSpPr>
        <p:graphicFrame>
          <p:nvGraphicFramePr>
            <p:cNvPr id="38" name="Object 3"/>
            <p:cNvGraphicFramePr>
              <a:graphicFrameLocks noChangeAspect="1"/>
            </p:cNvGraphicFramePr>
            <p:nvPr/>
          </p:nvGraphicFramePr>
          <p:xfrm>
            <a:off x="990600" y="241300"/>
            <a:ext cx="1306513" cy="793750"/>
          </p:xfrm>
          <a:graphic>
            <a:graphicData uri="http://schemas.openxmlformats.org/presentationml/2006/ole">
              <p:oleObj spid="_x0000_s375810" name="Equation" r:id="rId6" imgW="647700" imgH="393700" progId="Equation.DSMT4">
                <p:embed/>
              </p:oleObj>
            </a:graphicData>
          </a:graphic>
        </p:graphicFrame>
        <p:graphicFrame>
          <p:nvGraphicFramePr>
            <p:cNvPr id="39" name="Object 3"/>
            <p:cNvGraphicFramePr>
              <a:graphicFrameLocks noChangeAspect="1"/>
            </p:cNvGraphicFramePr>
            <p:nvPr/>
          </p:nvGraphicFramePr>
          <p:xfrm>
            <a:off x="4052888" y="242094"/>
            <a:ext cx="819150" cy="792163"/>
          </p:xfrm>
          <a:graphic>
            <a:graphicData uri="http://schemas.openxmlformats.org/presentationml/2006/ole">
              <p:oleObj spid="_x0000_s375811" name="Equation" r:id="rId7" imgW="406400" imgH="393700" progId="Equation.DSMT4">
                <p:embed/>
              </p:oleObj>
            </a:graphicData>
          </a:graphic>
        </p:graphicFrame>
        <p:sp>
          <p:nvSpPr>
            <p:cNvPr id="40" name="TextBox 39"/>
            <p:cNvSpPr txBox="1"/>
            <p:nvPr/>
          </p:nvSpPr>
          <p:spPr>
            <a:xfrm>
              <a:off x="2908300" y="355600"/>
              <a:ext cx="3042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Times New Roman"/>
                  <a:cs typeface="Times New Roman"/>
                </a:rPr>
                <a:t>-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689600" y="381000"/>
              <a:ext cx="3871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Times New Roman"/>
                  <a:cs typeface="Times New Roman"/>
                </a:rPr>
                <a:t>~</a:t>
              </a:r>
            </a:p>
          </p:txBody>
        </p:sp>
      </p:grpSp>
      <p:sp>
        <p:nvSpPr>
          <p:cNvPr id="42" name="Rectangle 41"/>
          <p:cNvSpPr/>
          <p:nvPr/>
        </p:nvSpPr>
        <p:spPr>
          <a:xfrm>
            <a:off x="169333" y="3683000"/>
            <a:ext cx="186267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2946400" y="3691466"/>
            <a:ext cx="186267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2734734" y="3674532"/>
            <a:ext cx="186267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5723468" y="3716864"/>
            <a:ext cx="186267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5723469" y="685795"/>
            <a:ext cx="186267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2946403" y="677325"/>
            <a:ext cx="186267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93137" y="711190"/>
            <a:ext cx="186267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18533" y="3683000"/>
            <a:ext cx="186267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2895599" y="3674533"/>
            <a:ext cx="186267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5647265" y="3674533"/>
            <a:ext cx="186267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>
          <a:xfrm>
            <a:off x="7010400" y="1612900"/>
            <a:ext cx="365760" cy="365760"/>
          </a:xfrm>
          <a:prstGeom prst="star5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27"/>
          <p:cNvGrpSpPr/>
          <p:nvPr/>
        </p:nvGrpSpPr>
        <p:grpSpPr>
          <a:xfrm>
            <a:off x="460376" y="1778000"/>
            <a:ext cx="4924424" cy="3809524"/>
            <a:chOff x="854076" y="3416300"/>
            <a:chExt cx="4924424" cy="3809524"/>
          </a:xfrm>
        </p:grpSpPr>
        <p:pic>
          <p:nvPicPr>
            <p:cNvPr id="26" name="Picture 25" descr="Picture 5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4076" y="3416300"/>
              <a:ext cx="4920635" cy="3809524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5626100" y="4140200"/>
              <a:ext cx="152400" cy="129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0" name="Straight Connector 29"/>
          <p:cNvCxnSpPr/>
          <p:nvPr/>
        </p:nvCxnSpPr>
        <p:spPr>
          <a:xfrm rot="10800000" flipV="1">
            <a:off x="5422900" y="1752600"/>
            <a:ext cx="1524000" cy="63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25" idx="2"/>
          </p:cNvCxnSpPr>
          <p:nvPr/>
        </p:nvCxnSpPr>
        <p:spPr>
          <a:xfrm rot="5400000">
            <a:off x="4726307" y="2599052"/>
            <a:ext cx="2974341" cy="17335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25400" y="1955800"/>
            <a:ext cx="444500" cy="3035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-977900" y="3225800"/>
            <a:ext cx="2640980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apparent amplitude decay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22300" y="5626100"/>
            <a:ext cx="7413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1. 180° azimuthal symmetry – due to amplification term β.</a:t>
            </a:r>
          </a:p>
          <a:p>
            <a:r>
              <a:rPr lang="en-US" sz="2400">
                <a:latin typeface="Times New Roman"/>
                <a:cs typeface="Times New Roman"/>
              </a:rPr>
              <a:t>2. d.c. shift due to anelastic attenuation α.</a:t>
            </a:r>
          </a:p>
        </p:txBody>
      </p:sp>
      <p:graphicFrame>
        <p:nvGraphicFramePr>
          <p:cNvPr id="55" name="Object 3"/>
          <p:cNvGraphicFramePr>
            <a:graphicFrameLocks noChangeAspect="1"/>
          </p:cNvGraphicFramePr>
          <p:nvPr/>
        </p:nvGraphicFramePr>
        <p:xfrm>
          <a:off x="6335713" y="25400"/>
          <a:ext cx="1639887" cy="844550"/>
        </p:xfrm>
        <a:graphic>
          <a:graphicData uri="http://schemas.openxmlformats.org/presentationml/2006/ole">
            <p:oleObj spid="_x0000_s375812" name="Equation" r:id="rId9" imgW="812800" imgH="419100" progId="Equation.DSMT4">
              <p:embed/>
            </p:oleObj>
          </a:graphicData>
        </a:graphic>
      </p:graphicFrame>
      <p:sp>
        <p:nvSpPr>
          <p:cNvPr id="32" name="Rectangle 31"/>
          <p:cNvSpPr/>
          <p:nvPr/>
        </p:nvSpPr>
        <p:spPr>
          <a:xfrm>
            <a:off x="190500" y="2184400"/>
            <a:ext cx="317500" cy="2514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-990600" y="3187700"/>
            <a:ext cx="2687304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corrected amplitude decay</a:t>
            </a:r>
          </a:p>
        </p:txBody>
      </p:sp>
      <p:sp>
        <p:nvSpPr>
          <p:cNvPr id="49" name="Footer Placeholder 4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Picture 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413" y="393700"/>
            <a:ext cx="2862222" cy="3204444"/>
          </a:xfrm>
          <a:prstGeom prst="rect">
            <a:avLst/>
          </a:prstGeom>
        </p:spPr>
      </p:pic>
      <p:pic>
        <p:nvPicPr>
          <p:cNvPr id="49" name="Picture 48" descr="Picture 1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87" y="373700"/>
            <a:ext cx="2906667" cy="3244444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454400" y="287867"/>
            <a:ext cx="245533" cy="1354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6273800" y="313268"/>
            <a:ext cx="245533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016000" y="114300"/>
            <a:ext cx="2048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amplification 30 sec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051300" y="127000"/>
            <a:ext cx="2056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amplification 60 sec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Picture 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4413" y="393700"/>
            <a:ext cx="2862222" cy="3204444"/>
          </a:xfrm>
          <a:prstGeom prst="rect">
            <a:avLst/>
          </a:prstGeom>
        </p:spPr>
      </p:pic>
      <p:pic>
        <p:nvPicPr>
          <p:cNvPr id="49" name="Picture 48" descr="Picture 1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87" y="373700"/>
            <a:ext cx="2906667" cy="3244444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454400" y="287867"/>
            <a:ext cx="245533" cy="1354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6273800" y="313268"/>
            <a:ext cx="245533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016000" y="114300"/>
            <a:ext cx="2048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amplification 30 sec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051300" y="127000"/>
            <a:ext cx="2056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amplification 60 sec</a:t>
            </a:r>
          </a:p>
        </p:txBody>
      </p:sp>
      <p:graphicFrame>
        <p:nvGraphicFramePr>
          <p:cNvPr id="59" name="Object 58"/>
          <p:cNvGraphicFramePr>
            <a:graphicFrameLocks noChangeAspect="1"/>
          </p:cNvGraphicFramePr>
          <p:nvPr/>
        </p:nvGraphicFramePr>
        <p:xfrm>
          <a:off x="3648075" y="3989388"/>
          <a:ext cx="3737568" cy="1636712"/>
        </p:xfrm>
        <a:graphic>
          <a:graphicData uri="http://schemas.openxmlformats.org/presentationml/2006/ole">
            <p:oleObj spid="_x0000_s377858" name="Equation" r:id="rId5" imgW="1943100" imgH="850900" progId="Equation.DSMT4">
              <p:embed/>
            </p:oleObj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190501" y="4533900"/>
            <a:ext cx="340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Amplification β can be predicted  from a 3-D </a:t>
            </a:r>
          </a:p>
          <a:p>
            <a:r>
              <a:rPr lang="en-US" sz="2000">
                <a:latin typeface="Times New Roman"/>
                <a:cs typeface="Times New Roman"/>
              </a:rPr>
              <a:t>(Vs, ρ) model: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0500" y="5461000"/>
            <a:ext cx="29816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>
              <a:latin typeface="Times New Roman"/>
              <a:cs typeface="Times New Roman"/>
            </a:endParaRPr>
          </a:p>
          <a:p>
            <a:r>
              <a:rPr lang="en-US" sz="2000">
                <a:latin typeface="Times New Roman"/>
                <a:cs typeface="Times New Roman"/>
              </a:rPr>
              <a:t>Depends in part on density.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Picture 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4413" y="393700"/>
            <a:ext cx="2862222" cy="3204444"/>
          </a:xfrm>
          <a:prstGeom prst="rect">
            <a:avLst/>
          </a:prstGeom>
        </p:spPr>
      </p:pic>
      <p:pic>
        <p:nvPicPr>
          <p:cNvPr id="37" name="Picture 36" descr="Picture 1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3805" y="3638000"/>
            <a:ext cx="2826667" cy="3191111"/>
          </a:xfrm>
          <a:prstGeom prst="rect">
            <a:avLst/>
          </a:prstGeom>
        </p:spPr>
      </p:pic>
      <p:pic>
        <p:nvPicPr>
          <p:cNvPr id="49" name="Picture 48" descr="Picture 1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587" y="373700"/>
            <a:ext cx="2906667" cy="3244444"/>
          </a:xfrm>
          <a:prstGeom prst="rect">
            <a:avLst/>
          </a:prstGeom>
        </p:spPr>
      </p:pic>
      <p:pic>
        <p:nvPicPr>
          <p:cNvPr id="50" name="Picture 49" descr="Picture 1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51" y="3609111"/>
            <a:ext cx="2906667" cy="3248889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454400" y="287867"/>
            <a:ext cx="245533" cy="1354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6273800" y="313268"/>
            <a:ext cx="245533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16000" y="114300"/>
            <a:ext cx="2048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amplification 30 sec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51300" y="127000"/>
            <a:ext cx="2056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amplification 60 sec</a:t>
            </a:r>
          </a:p>
        </p:txBody>
      </p:sp>
      <p:graphicFrame>
        <p:nvGraphicFramePr>
          <p:cNvPr id="142338" name="Object 2"/>
          <p:cNvGraphicFramePr>
            <a:graphicFrameLocks noChangeAspect="1"/>
          </p:cNvGraphicFramePr>
          <p:nvPr/>
        </p:nvGraphicFramePr>
        <p:xfrm>
          <a:off x="6391276" y="4446588"/>
          <a:ext cx="2664090" cy="1166812"/>
        </p:xfrm>
        <a:graphic>
          <a:graphicData uri="http://schemas.openxmlformats.org/presentationml/2006/ole">
            <p:oleObj spid="_x0000_s378882" name="Equation" r:id="rId7" imgW="1943100" imgH="850900" progId="Equation.DSMT4">
              <p:embed/>
            </p:oleObj>
          </a:graphicData>
        </a:graphic>
      </p:graphicFrame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icture 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4525"/>
            <a:ext cx="9144000" cy="546735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/>
        </p:nvGrpSpPr>
        <p:grpSpPr>
          <a:xfrm>
            <a:off x="457201" y="355600"/>
            <a:ext cx="8686799" cy="3759200"/>
            <a:chOff x="457201" y="1536700"/>
            <a:chExt cx="8686799" cy="3759200"/>
          </a:xfrm>
        </p:grpSpPr>
        <p:pic>
          <p:nvPicPr>
            <p:cNvPr id="3" name="Picture 2" descr="TT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1" y="2106689"/>
              <a:ext cx="2552381" cy="2780952"/>
            </a:xfrm>
            <a:prstGeom prst="rect">
              <a:avLst/>
            </a:prstGeom>
          </p:spPr>
        </p:pic>
        <p:grpSp>
          <p:nvGrpSpPr>
            <p:cNvPr id="4" name="Group 7"/>
            <p:cNvGrpSpPr/>
            <p:nvPr/>
          </p:nvGrpSpPr>
          <p:grpSpPr>
            <a:xfrm>
              <a:off x="3162300" y="1892300"/>
              <a:ext cx="5981700" cy="3403600"/>
              <a:chOff x="3162300" y="1816100"/>
              <a:chExt cx="5981700" cy="3403600"/>
            </a:xfrm>
          </p:grpSpPr>
          <p:pic>
            <p:nvPicPr>
              <p:cNvPr id="5" name="Picture 4" descr="TT Amp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62300" y="1999076"/>
                <a:ext cx="5724444" cy="2968889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5880100" y="1816100"/>
                <a:ext cx="3263900" cy="3403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" name="Picture 8" descr="Picture 6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46762" y="2095500"/>
              <a:ext cx="2736000" cy="297066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76300" y="1536700"/>
              <a:ext cx="16535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Times New Roman"/>
                  <a:cs typeface="Times New Roman"/>
                </a:rPr>
                <a:t>Ambient noise:</a:t>
              </a:r>
            </a:p>
            <a:p>
              <a:r>
                <a:rPr lang="en-US">
                  <a:latin typeface="Times New Roman"/>
                  <a:cs typeface="Times New Roman"/>
                </a:rPr>
                <a:t>Travel time τ(</a:t>
              </a:r>
              <a:r>
                <a:rPr lang="en-US" b="1">
                  <a:latin typeface="Times New Roman"/>
                  <a:cs typeface="Times New Roman"/>
                </a:rPr>
                <a:t>r</a:t>
              </a:r>
              <a:r>
                <a:rPr lang="en-US"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746500" y="1536700"/>
              <a:ext cx="16535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Times New Roman"/>
                  <a:cs typeface="Times New Roman"/>
                </a:rPr>
                <a:t>Earthquake:</a:t>
              </a:r>
            </a:p>
            <a:p>
              <a:r>
                <a:rPr lang="en-US">
                  <a:latin typeface="Times New Roman"/>
                  <a:cs typeface="Times New Roman"/>
                </a:rPr>
                <a:t>Travel time τ(</a:t>
              </a:r>
              <a:r>
                <a:rPr lang="en-US" b="1">
                  <a:latin typeface="Times New Roman"/>
                  <a:cs typeface="Times New Roman"/>
                </a:rPr>
                <a:t>r</a:t>
              </a:r>
              <a:r>
                <a:rPr lang="en-US"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515100" y="1536700"/>
              <a:ext cx="15786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Times New Roman"/>
                  <a:cs typeface="Times New Roman"/>
                </a:rPr>
                <a:t>Earthquake:</a:t>
              </a:r>
            </a:p>
            <a:p>
              <a:r>
                <a:rPr lang="en-US">
                  <a:latin typeface="Times New Roman"/>
                  <a:cs typeface="Times New Roman"/>
                </a:rPr>
                <a:t>Amplitude τ(</a:t>
              </a:r>
              <a:r>
                <a:rPr lang="en-US" b="1">
                  <a:latin typeface="Times New Roman"/>
                  <a:cs typeface="Times New Roman"/>
                </a:rPr>
                <a:t>r</a:t>
              </a:r>
              <a:r>
                <a:rPr lang="en-US">
                  <a:latin typeface="Times New Roman"/>
                  <a:cs typeface="Times New Roman"/>
                </a:rPr>
                <a:t>)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68300" y="3949700"/>
            <a:ext cx="8610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Times New Roman"/>
                <a:cs typeface="Times New Roman"/>
              </a:rPr>
              <a:t>Outline: </a:t>
            </a:r>
          </a:p>
          <a:p>
            <a:pPr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 	show observations of surface waves from ambient noise and earthquakes 		 		across the TA,</a:t>
            </a:r>
          </a:p>
          <a:p>
            <a:pPr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     overview of the “new” methology,</a:t>
            </a:r>
          </a:p>
          <a:p>
            <a:pPr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  	application of the method to both ambient noise and earthquake data,</a:t>
            </a:r>
          </a:p>
          <a:p>
            <a:pPr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	present some results (isotropic structure, azimuthal anisotropy, </a:t>
            </a:r>
          </a:p>
          <a:p>
            <a:pPr lvl="2"/>
            <a:r>
              <a:rPr lang="en-US" sz="2000">
                <a:latin typeface="Times New Roman"/>
                <a:cs typeface="Times New Roman"/>
              </a:rPr>
              <a:t>local amplification)</a:t>
            </a: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466950" name="Text Box 6"/>
          <p:cNvSpPr txBox="1">
            <a:spLocks noChangeArrowheads="1"/>
          </p:cNvSpPr>
          <p:nvPr/>
        </p:nvSpPr>
        <p:spPr bwMode="auto">
          <a:xfrm>
            <a:off x="822325" y="2998788"/>
            <a:ext cx="184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endParaRPr kumimoji="1" lang="en-US" sz="1200">
              <a:latin typeface="Times New Roman" pitchFamily="-112" charset="0"/>
              <a:ea typeface="宋体" pitchFamily="-112" charset="-122"/>
              <a:cs typeface="宋体" pitchFamily="-112" charset="-122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42900" y="223838"/>
            <a:ext cx="3365500" cy="89376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1. Some Background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064000" y="1892300"/>
            <a:ext cx="7493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153400" y="1803400"/>
            <a:ext cx="7493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52400" y="1092855"/>
            <a:ext cx="44958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>
                <a:latin typeface="Times New Roman"/>
                <a:cs typeface="Times New Roman"/>
              </a:rPr>
              <a:t>Frustrations of “Traditional” 	surface wave analysis: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000">
                <a:latin typeface="Times New Roman"/>
                <a:cs typeface="Times New Roman"/>
              </a:rPr>
              <a:t> Little information about the crust.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000">
                <a:latin typeface="Times New Roman"/>
                <a:cs typeface="Times New Roman"/>
              </a:rPr>
              <a:t> Lateral resolution is low:</a:t>
            </a:r>
          </a:p>
          <a:p>
            <a:pPr lvl="1"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 sensitivity kernels are broad,</a:t>
            </a:r>
          </a:p>
          <a:p>
            <a:pPr lvl="1">
              <a:spcAft>
                <a:spcPts val="600"/>
              </a:spcAft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 earthquakes recur in the same    	locations.</a:t>
            </a:r>
          </a:p>
          <a:p>
            <a:pPr marL="457200" indent="-457200">
              <a:spcAft>
                <a:spcPts val="600"/>
              </a:spcAft>
            </a:pPr>
            <a:r>
              <a:rPr lang="en-US" sz="2000">
                <a:latin typeface="Times New Roman"/>
                <a:cs typeface="Times New Roman"/>
              </a:rPr>
              <a:t>3.   Vertical resolution is also low: Moho.</a:t>
            </a:r>
          </a:p>
          <a:p>
            <a:pPr marL="457200" indent="-457200">
              <a:spcAft>
                <a:spcPts val="600"/>
              </a:spcAft>
              <a:buAutoNum type="arabicPeriod" startAt="4"/>
            </a:pPr>
            <a:r>
              <a:rPr lang="en-US" sz="2000">
                <a:latin typeface="Times New Roman"/>
                <a:cs typeface="Times New Roman"/>
              </a:rPr>
              <a:t>Tomography relies on ad-hoc choices of damping: anomaly amplitudes are unreliable, anisotropy is notoriously difficult to observe reliably.</a:t>
            </a:r>
          </a:p>
          <a:p>
            <a:pPr marL="457200" indent="-457200">
              <a:spcAft>
                <a:spcPts val="600"/>
              </a:spcAft>
              <a:buAutoNum type="arabicPeriod" startAt="4"/>
            </a:pPr>
            <a:r>
              <a:rPr lang="en-US" sz="2000">
                <a:latin typeface="Times New Roman"/>
                <a:cs typeface="Times New Roman"/>
              </a:rPr>
              <a:t>Uncertainty analysis is often overlooked.</a:t>
            </a:r>
          </a:p>
          <a:p>
            <a:pPr>
              <a:spcAft>
                <a:spcPts val="600"/>
              </a:spcAft>
            </a:pPr>
            <a:endParaRPr lang="en-US" sz="2000">
              <a:latin typeface="Times New Roman"/>
              <a:cs typeface="Times New Roman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1943100"/>
            <a:ext cx="9144000" cy="12700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6200000" flipH="1">
            <a:off x="2019300" y="3670300"/>
            <a:ext cx="5118100" cy="38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82600" y="1041400"/>
            <a:ext cx="4140200" cy="35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Picture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525" y="1166572"/>
            <a:ext cx="4198095" cy="5691428"/>
          </a:xfrm>
          <a:prstGeom prst="rect">
            <a:avLst/>
          </a:prstGeom>
        </p:spPr>
      </p:pic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355600" y="190500"/>
            <a:ext cx="57531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lvl="0" algn="ctr">
              <a:spcBef>
                <a:spcPct val="0"/>
              </a:spcBef>
              <a:defRPr/>
            </a:pPr>
            <a:r>
              <a:rPr lang="en-US" sz="3200" dirty="0" smtClean="0">
                <a:ln w="6350">
                  <a:noFill/>
                </a:ln>
              </a:rPr>
              <a:t>Example travel time fields</a:t>
            </a:r>
            <a:endParaRPr lang="en-US" sz="3200" dirty="0">
              <a:ln w="6350">
                <a:noFill/>
              </a:ln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41400" y="266700"/>
            <a:ext cx="4457700" cy="711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413000" y="3086100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24s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08500" y="3124200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24s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25700" y="5753100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12s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46600" y="5740400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12s</a:t>
            </a: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68900" y="1562100"/>
            <a:ext cx="3975099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Fundamental observable in ambient</a:t>
            </a:r>
          </a:p>
          <a:p>
            <a:pPr>
              <a:spcAft>
                <a:spcPts val="600"/>
              </a:spcAft>
            </a:pPr>
            <a:r>
              <a:rPr lang="en-US" sz="2000">
                <a:latin typeface="Times New Roman"/>
                <a:cs typeface="Times New Roman"/>
              </a:rPr>
              <a:t>noise tomography:</a:t>
            </a:r>
          </a:p>
          <a:p>
            <a:r>
              <a:rPr lang="en-US" sz="2000">
                <a:latin typeface="Times New Roman"/>
                <a:cs typeface="Times New Roman"/>
              </a:rPr>
              <a:t>	Travel time field for each central 	station at different periods for 	Rayleigh and Love waves.</a:t>
            </a:r>
          </a:p>
          <a:p>
            <a:endParaRPr lang="en-US" sz="2000">
              <a:latin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en-US" sz="2000">
                <a:latin typeface="Times New Roman"/>
                <a:cs typeface="Times New Roman"/>
              </a:rPr>
              <a:t>Questions:</a:t>
            </a:r>
          </a:p>
          <a:p>
            <a:pPr>
              <a:spcAft>
                <a:spcPts val="600"/>
              </a:spcAft>
            </a:pPr>
            <a:r>
              <a:rPr lang="en-US" sz="2000">
                <a:latin typeface="Times New Roman"/>
                <a:cs typeface="Times New Roman"/>
              </a:rPr>
              <a:t>	How do we use this information 	intelligently?</a:t>
            </a:r>
          </a:p>
          <a:p>
            <a:r>
              <a:rPr lang="en-US" sz="2000">
                <a:latin typeface="Times New Roman"/>
                <a:cs typeface="Times New Roman"/>
              </a:rPr>
              <a:t>	Can the same methods be 	applied to earthquake waves?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378896" y="1498600"/>
            <a:ext cx="45861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>
                <a:latin typeface="Times New Roman"/>
                <a:cs typeface="Times New Roman"/>
              </a:rPr>
              <a:t> Importance of improving the modeling</a:t>
            </a:r>
          </a:p>
          <a:p>
            <a:pPr marL="342900" indent="-342900">
              <a:spcAft>
                <a:spcPts val="1200"/>
              </a:spcAft>
            </a:pPr>
            <a:r>
              <a:rPr lang="en-US" sz="2000">
                <a:latin typeface="Times New Roman"/>
                <a:cs typeface="Times New Roman"/>
              </a:rPr>
              <a:t>	of wave physics to advance the field.</a:t>
            </a:r>
          </a:p>
          <a:p>
            <a:pPr marL="342900" indent="-342900"/>
            <a:r>
              <a:rPr lang="en-US" sz="2000">
                <a:latin typeface="Times New Roman"/>
                <a:cs typeface="Times New Roman"/>
              </a:rPr>
              <a:t>2.    Importance of estimating uncertainties</a:t>
            </a:r>
          </a:p>
          <a:p>
            <a:pPr marL="342900" indent="-342900"/>
            <a:r>
              <a:rPr lang="en-US" sz="2000">
                <a:latin typeface="Times New Roman"/>
                <a:cs typeface="Times New Roman"/>
              </a:rPr>
              <a:t>	in all measured and derived quantities.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69000" y="850900"/>
            <a:ext cx="1321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/>
                <a:cs typeface="Times New Roman"/>
              </a:rPr>
              <a:t>Themes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pic>
        <p:nvPicPr>
          <p:cNvPr id="10" name="Picture 9" descr="28.eik.colorba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900" y="3086100"/>
            <a:ext cx="609600" cy="2895600"/>
          </a:xfrm>
          <a:prstGeom prst="rect">
            <a:avLst/>
          </a:prstGeom>
        </p:spPr>
      </p:pic>
      <p:pic>
        <p:nvPicPr>
          <p:cNvPr id="12" name="Picture 11" descr="28.ei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" y="819150"/>
            <a:ext cx="3581400" cy="57023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94100" y="5994400"/>
            <a:ext cx="649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km/s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305300" y="1435100"/>
            <a:ext cx="4800600" cy="18923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04800" y="190500"/>
            <a:ext cx="67275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/>
                <a:cs typeface="Times New Roman"/>
              </a:rPr>
              <a:t>Seismology with Large Continental Arrays </a:t>
            </a:r>
            <a:endParaRPr lang="en-US" sz="2800">
              <a:latin typeface="Times New Roman"/>
              <a:cs typeface="Times New Roman"/>
            </a:endParaRPr>
          </a:p>
          <a:p>
            <a:endParaRPr lang="en-US" sz="2800">
              <a:latin typeface="Times New Roman"/>
              <a:cs typeface="Times New Roman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3200" y="152400"/>
            <a:ext cx="6781800" cy="609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422400" y="6007100"/>
            <a:ext cx="1998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28 s Rayleigh wave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466950" name="Text Box 6"/>
          <p:cNvSpPr txBox="1">
            <a:spLocks noChangeArrowheads="1"/>
          </p:cNvSpPr>
          <p:nvPr/>
        </p:nvSpPr>
        <p:spPr bwMode="auto">
          <a:xfrm>
            <a:off x="822325" y="2998788"/>
            <a:ext cx="184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endParaRPr kumimoji="1" lang="en-US" sz="1200">
              <a:latin typeface="Times New Roman" pitchFamily="-112" charset="0"/>
              <a:ea typeface="宋体" pitchFamily="-112" charset="-122"/>
              <a:cs typeface="宋体" pitchFamily="-112" charset="-122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42900" y="223838"/>
            <a:ext cx="3365500" cy="89376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1. Some Background</a:t>
            </a:r>
          </a:p>
        </p:txBody>
      </p:sp>
      <p:pic>
        <p:nvPicPr>
          <p:cNvPr id="12" name="Picture 11" descr="Picture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09" y="1428750"/>
            <a:ext cx="2321270" cy="2290794"/>
          </a:xfrm>
          <a:prstGeom prst="rect">
            <a:avLst/>
          </a:prstGeom>
        </p:spPr>
      </p:pic>
      <p:pic>
        <p:nvPicPr>
          <p:cNvPr id="19" name="Picture 18" descr="Picture 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351" y="3854450"/>
            <a:ext cx="2341587" cy="227047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913431" y="355600"/>
            <a:ext cx="45061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Example of Traditional Analysis: </a:t>
            </a:r>
          </a:p>
          <a:p>
            <a:r>
              <a:rPr lang="en-US" sz="2000">
                <a:latin typeface="Times New Roman"/>
                <a:cs typeface="Times New Roman"/>
              </a:rPr>
              <a:t>		Ritzwoller &amp; Levshin, JGR, 1998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15900" y="1689100"/>
            <a:ext cx="919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stations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4566" y="4216400"/>
            <a:ext cx="801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events</a:t>
            </a:r>
          </a:p>
        </p:txBody>
      </p:sp>
      <p:pic>
        <p:nvPicPr>
          <p:cNvPr id="18" name="Picture 17" descr="Picture 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1" y="1790700"/>
            <a:ext cx="4632381" cy="404317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064000" y="1892300"/>
            <a:ext cx="7493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153400" y="1803400"/>
            <a:ext cx="7493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pic>
        <p:nvPicPr>
          <p:cNvPr id="2375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8450" y="3857625"/>
            <a:ext cx="1539875" cy="2667000"/>
          </a:xfrm>
          <a:prstGeom prst="rect">
            <a:avLst/>
          </a:prstGeom>
          <a:noFill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1447800"/>
            <a:ext cx="4437063" cy="4648200"/>
            <a:chOff x="85" y="768"/>
            <a:chExt cx="2795" cy="2928"/>
          </a:xfrm>
        </p:grpSpPr>
        <p:pic>
          <p:nvPicPr>
            <p:cNvPr id="237574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5" y="768"/>
              <a:ext cx="2795" cy="2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7575" name="Text Box 7"/>
            <p:cNvSpPr txBox="1">
              <a:spLocks noChangeArrowheads="1"/>
            </p:cNvSpPr>
            <p:nvPr/>
          </p:nvSpPr>
          <p:spPr bwMode="auto">
            <a:xfrm>
              <a:off x="1248" y="3465"/>
              <a:ext cx="7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800" b="1"/>
                <a:t>time (s)</a:t>
              </a:r>
            </a:p>
          </p:txBody>
        </p:sp>
        <p:sp>
          <p:nvSpPr>
            <p:cNvPr id="237576" name="Text Box 8"/>
            <p:cNvSpPr txBox="1">
              <a:spLocks noChangeArrowheads="1"/>
            </p:cNvSpPr>
            <p:nvPr/>
          </p:nvSpPr>
          <p:spPr bwMode="auto">
            <a:xfrm>
              <a:off x="384" y="2640"/>
              <a:ext cx="129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600" b="1"/>
                <a:t>16.3 Month Stack</a:t>
              </a:r>
            </a:p>
          </p:txBody>
        </p:sp>
        <p:sp>
          <p:nvSpPr>
            <p:cNvPr id="237577" name="Text Box 9"/>
            <p:cNvSpPr txBox="1">
              <a:spLocks noChangeArrowheads="1"/>
            </p:cNvSpPr>
            <p:nvPr/>
          </p:nvSpPr>
          <p:spPr bwMode="auto">
            <a:xfrm>
              <a:off x="384" y="1756"/>
              <a:ext cx="96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600" b="1"/>
                <a:t>Station Y12C</a:t>
              </a:r>
            </a:p>
          </p:txBody>
        </p:sp>
        <p:sp>
          <p:nvSpPr>
            <p:cNvPr id="237578" name="Text Box 10"/>
            <p:cNvSpPr txBox="1">
              <a:spLocks noChangeArrowheads="1"/>
            </p:cNvSpPr>
            <p:nvPr/>
          </p:nvSpPr>
          <p:spPr bwMode="auto">
            <a:xfrm>
              <a:off x="384" y="912"/>
              <a:ext cx="96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600" b="1"/>
                <a:t>Station 109C</a:t>
              </a:r>
            </a:p>
          </p:txBody>
        </p:sp>
      </p:grpSp>
      <p:graphicFrame>
        <p:nvGraphicFramePr>
          <p:cNvPr id="237579" name="Object 11"/>
          <p:cNvGraphicFramePr>
            <a:graphicFrameLocks noChangeAspect="1"/>
          </p:cNvGraphicFramePr>
          <p:nvPr>
            <p:ph idx="1"/>
          </p:nvPr>
        </p:nvGraphicFramePr>
        <p:xfrm>
          <a:off x="4322763" y="3976688"/>
          <a:ext cx="2324100" cy="1992312"/>
        </p:xfrm>
        <a:graphic>
          <a:graphicData uri="http://schemas.openxmlformats.org/presentationml/2006/ole">
            <p:oleObj spid="_x0000_s422914" name="Bitmap Image" r:id="rId6" imgW="4153480" imgH="3561905" progId="">
              <p:embed/>
            </p:oleObj>
          </a:graphicData>
        </a:graphic>
      </p:graphicFrame>
      <p:sp>
        <p:nvSpPr>
          <p:cNvPr id="237580" name="Text Box 12"/>
          <p:cNvSpPr txBox="1">
            <a:spLocks noChangeArrowheads="1"/>
          </p:cNvSpPr>
          <p:nvPr/>
        </p:nvSpPr>
        <p:spPr bwMode="auto">
          <a:xfrm>
            <a:off x="4470400" y="1358900"/>
            <a:ext cx="4495800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-112" charset="2"/>
              <a:buNone/>
            </a:pPr>
            <a:r>
              <a:rPr lang="en-US" sz="2000" u="sng"/>
              <a:t>Processing Steps: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 typeface="Wingdings" pitchFamily="-112" charset="2"/>
              <a:buChar char="§"/>
            </a:pPr>
            <a:r>
              <a:rPr lang="en-US" sz="1800"/>
              <a:t> Remove instrument response, de-mean, de-trend, bandpass filter, time-domain normalization, spectral whitening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 typeface="Wingdings" pitchFamily="-112" charset="2"/>
              <a:buChar char="§"/>
            </a:pPr>
            <a:r>
              <a:rPr lang="en-US" sz="1800"/>
              <a:t> Cross-correlation: 1 day at a time.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 typeface="Wingdings" pitchFamily="-112" charset="2"/>
              <a:buChar char="§"/>
            </a:pPr>
            <a:r>
              <a:rPr lang="en-US" sz="1800"/>
              <a:t> Stack over many days.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 typeface="Wingdings" pitchFamily="-112" charset="2"/>
              <a:buChar char="§"/>
            </a:pPr>
            <a:r>
              <a:rPr lang="en-US" sz="1800"/>
              <a:t> Waveform selection for tomography</a:t>
            </a:r>
          </a:p>
        </p:txBody>
      </p:sp>
      <p:sp>
        <p:nvSpPr>
          <p:cNvPr id="237581" name="Rectangle 13"/>
          <p:cNvSpPr>
            <a:spLocks noChangeArrowheads="1"/>
          </p:cNvSpPr>
          <p:nvPr/>
        </p:nvSpPr>
        <p:spPr bwMode="auto">
          <a:xfrm>
            <a:off x="638175" y="304800"/>
            <a:ext cx="7772400" cy="87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800">
                <a:solidFill>
                  <a:schemeClr val="tx2"/>
                </a:solidFill>
              </a:rPr>
              <a:t>Ambient noise data processing</a:t>
            </a:r>
            <a:endParaRPr lang="en-US" sz="36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52400" y="203200"/>
            <a:ext cx="2222500" cy="5080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1300" y="165100"/>
            <a:ext cx="2146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Example Result</a:t>
            </a:r>
          </a:p>
        </p:txBody>
      </p:sp>
      <p:pic>
        <p:nvPicPr>
          <p:cNvPr id="11" name="Picture 10" descr="FM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" y="779780"/>
            <a:ext cx="9012936" cy="58826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0" y="736600"/>
            <a:ext cx="4622800" cy="487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pic>
        <p:nvPicPr>
          <p:cNvPr id="4" name="Picture 3" descr="FM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1896"/>
            <a:ext cx="4650638" cy="259872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413000" y="5588000"/>
            <a:ext cx="4686300" cy="111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rot="10800000" flipV="1">
            <a:off x="5427133" y="1244599"/>
            <a:ext cx="3344334" cy="1845733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03200" y="1612900"/>
            <a:ext cx="4566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A                                                               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68600" y="1803400"/>
            <a:ext cx="632793" cy="430887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rtlCol="0">
            <a:spAutoFit/>
          </a:bodyPr>
          <a:lstStyle/>
          <a:p>
            <a:r>
              <a:rPr lang="en-US" sz="1100">
                <a:latin typeface="Times New Roman"/>
                <a:cs typeface="Times New Roman"/>
              </a:rPr>
              <a:t>Yellow-</a:t>
            </a:r>
          </a:p>
          <a:p>
            <a:r>
              <a:rPr lang="en-US" sz="1100">
                <a:latin typeface="Times New Roman"/>
                <a:cs typeface="Times New Roman"/>
              </a:rPr>
              <a:t>stone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54600" y="2984500"/>
            <a:ext cx="377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47100" y="1282700"/>
            <a:ext cx="35573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B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574897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latin typeface="Times New Roman"/>
                <a:cs typeface="Times New Roman"/>
              </a:rPr>
              <a:t>Shen, W., M.H. Ritzwoller, V. Schulte-Pelkum, F.-C. Lin, Joint inversion of surface wave dispersion and receiver functions: A Bayesian Monte-Carlo approach, </a:t>
            </a:r>
            <a:r>
              <a:rPr lang="en-US" sz="1400" i="1">
                <a:latin typeface="Times New Roman"/>
                <a:cs typeface="Times New Roman"/>
              </a:rPr>
              <a:t>Geophys. J. Int</a:t>
            </a:r>
            <a:r>
              <a:rPr lang="en-US" sz="1400">
                <a:latin typeface="Times New Roman"/>
                <a:cs typeface="Times New Roman"/>
              </a:rPr>
              <a:t>., submitted. </a:t>
            </a: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pic>
        <p:nvPicPr>
          <p:cNvPr id="258050" name="Picture 2" descr="regional_result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30200"/>
            <a:ext cx="7651750" cy="5537200"/>
          </a:xfrm>
          <a:prstGeom prst="rect">
            <a:avLst/>
          </a:prstGeom>
          <a:noFill/>
        </p:spPr>
      </p:pic>
      <p:sp>
        <p:nvSpPr>
          <p:cNvPr id="258051" name="Text Box 3"/>
          <p:cNvSpPr txBox="1">
            <a:spLocks noChangeArrowheads="1"/>
          </p:cNvSpPr>
          <p:nvPr/>
        </p:nvSpPr>
        <p:spPr bwMode="auto">
          <a:xfrm>
            <a:off x="7391400" y="5486400"/>
            <a:ext cx="1241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Times" pitchFamily="-112" charset="0"/>
              </a:rPr>
              <a:t>Geology, 2005</a:t>
            </a:r>
          </a:p>
        </p:txBody>
      </p:sp>
      <p:sp>
        <p:nvSpPr>
          <p:cNvPr id="258052" name="Text Box 4"/>
          <p:cNvSpPr txBox="1">
            <a:spLocks noChangeArrowheads="1"/>
          </p:cNvSpPr>
          <p:nvPr/>
        </p:nvSpPr>
        <p:spPr bwMode="auto">
          <a:xfrm>
            <a:off x="7513638" y="2438400"/>
            <a:ext cx="9445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Times" pitchFamily="-112" charset="0"/>
              </a:rPr>
              <a:t>JGR, 2003</a:t>
            </a:r>
          </a:p>
        </p:txBody>
      </p:sp>
      <p:sp>
        <p:nvSpPr>
          <p:cNvPr id="258053" name="Text Box 5"/>
          <p:cNvSpPr txBox="1">
            <a:spLocks noChangeArrowheads="1"/>
          </p:cNvSpPr>
          <p:nvPr/>
        </p:nvSpPr>
        <p:spPr bwMode="auto">
          <a:xfrm>
            <a:off x="3657600" y="5486400"/>
            <a:ext cx="11128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Times" pitchFamily="-112" charset="0"/>
              </a:rPr>
              <a:t>Nature, 2002</a:t>
            </a:r>
          </a:p>
        </p:txBody>
      </p:sp>
      <p:sp>
        <p:nvSpPr>
          <p:cNvPr id="258054" name="Text Box 6"/>
          <p:cNvSpPr txBox="1">
            <a:spLocks noChangeArrowheads="1"/>
          </p:cNvSpPr>
          <p:nvPr/>
        </p:nvSpPr>
        <p:spPr bwMode="auto">
          <a:xfrm>
            <a:off x="3352800" y="2362200"/>
            <a:ext cx="9445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Times" pitchFamily="-112" charset="0"/>
              </a:rPr>
              <a:t>JGR, 2002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49593" y="736600"/>
            <a:ext cx="382027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Mike Ritzwoller</a:t>
            </a:r>
          </a:p>
          <a:p>
            <a:r>
              <a:rPr lang="en-US">
                <a:latin typeface="Times New Roman"/>
                <a:cs typeface="Times New Roman"/>
              </a:rPr>
              <a:t>CU-Boulder</a:t>
            </a:r>
          </a:p>
          <a:p>
            <a:r>
              <a:rPr lang="en-US">
                <a:latin typeface="Times New Roman"/>
                <a:cs typeface="Times New Roman"/>
              </a:rPr>
              <a:t>Department of Physics</a:t>
            </a:r>
          </a:p>
          <a:p>
            <a:endParaRPr lang="en-US">
              <a:latin typeface="Times New Roman"/>
              <a:cs typeface="Times New Roman"/>
            </a:endParaRPr>
          </a:p>
          <a:p>
            <a:endParaRPr lang="en-US">
              <a:latin typeface="Times New Roman"/>
              <a:cs typeface="Times New Roman"/>
            </a:endParaRPr>
          </a:p>
          <a:p>
            <a:r>
              <a:rPr lang="en-US">
                <a:latin typeface="Times New Roman"/>
                <a:cs typeface="Times New Roman"/>
              </a:rPr>
              <a:t>								</a:t>
            </a:r>
          </a:p>
          <a:p>
            <a:r>
              <a:rPr lang="en-US">
                <a:latin typeface="Times New Roman"/>
                <a:cs typeface="Times New Roman"/>
              </a:rPr>
              <a:t>								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46300" y="1905000"/>
            <a:ext cx="4727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Vs at 100 km, Nettles &amp; Dziewonski (2008)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4514850" y="3346450"/>
          <a:ext cx="114300" cy="165100"/>
        </p:xfrm>
        <a:graphic>
          <a:graphicData uri="http://schemas.openxmlformats.org/presentationml/2006/ole">
            <p:oleObj spid="_x0000_s436226" name="Equation" r:id="rId4" imgW="114300" imgH="165100" progId="Equation.DSMT4">
              <p:embed/>
            </p:oleObj>
          </a:graphicData>
        </a:graphic>
      </p:graphicFrame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64200" y="5753100"/>
            <a:ext cx="649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km/s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4800" y="190500"/>
            <a:ext cx="67275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/>
                <a:cs typeface="Times New Roman"/>
              </a:rPr>
              <a:t>Seismology with Large Continental Arrays </a:t>
            </a:r>
            <a:endParaRPr lang="en-US" sz="2800">
              <a:latin typeface="Times New Roman"/>
              <a:cs typeface="Times New Roman"/>
            </a:endParaRPr>
          </a:p>
          <a:p>
            <a:endParaRPr lang="en-US" sz="2800">
              <a:latin typeface="Times New Roman"/>
              <a:cs typeface="Times New Roma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3200" y="152400"/>
            <a:ext cx="6781800" cy="609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400" y="2362200"/>
            <a:ext cx="6802120" cy="40119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10953" y="4914900"/>
            <a:ext cx="14004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 New Roman"/>
                <a:cs typeface="Times New Roman"/>
              </a:rPr>
              <a:t>Courtesy of: </a:t>
            </a:r>
          </a:p>
          <a:p>
            <a:r>
              <a:rPr lang="en-US" sz="1600">
                <a:latin typeface="Times New Roman"/>
                <a:cs typeface="Times New Roman"/>
              </a:rPr>
              <a:t>   Vadim Levin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8200" y="2908300"/>
            <a:ext cx="1765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TA overplotted with white dots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466950" name="Text Box 6"/>
          <p:cNvSpPr txBox="1">
            <a:spLocks noChangeArrowheads="1"/>
          </p:cNvSpPr>
          <p:nvPr/>
        </p:nvSpPr>
        <p:spPr bwMode="auto">
          <a:xfrm>
            <a:off x="822325" y="2998788"/>
            <a:ext cx="184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endParaRPr kumimoji="1" lang="en-US" sz="1200">
              <a:latin typeface="Times New Roman" pitchFamily="-112" charset="0"/>
              <a:ea typeface="宋体" pitchFamily="-112" charset="-122"/>
              <a:cs typeface="宋体" pitchFamily="-112" charset="-122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42900" y="223838"/>
            <a:ext cx="3365500" cy="89376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1. Some Background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064000" y="1892300"/>
            <a:ext cx="7493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153400" y="1803400"/>
            <a:ext cx="7493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52400" y="1092855"/>
            <a:ext cx="44958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>
                <a:latin typeface="Times New Roman"/>
                <a:cs typeface="Times New Roman"/>
              </a:rPr>
              <a:t>Frustrations of “Traditional” 	surface wave analysis: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000">
                <a:latin typeface="Times New Roman"/>
                <a:cs typeface="Times New Roman"/>
              </a:rPr>
              <a:t> Little information about the crust.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000">
                <a:latin typeface="Times New Roman"/>
                <a:cs typeface="Times New Roman"/>
              </a:rPr>
              <a:t> Lateral resolution is low:</a:t>
            </a:r>
          </a:p>
          <a:p>
            <a:pPr lvl="1"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 sensitivity kernels are broad,</a:t>
            </a:r>
          </a:p>
          <a:p>
            <a:pPr lvl="1">
              <a:spcAft>
                <a:spcPts val="600"/>
              </a:spcAft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 earthquakes recur in the same    	locations.</a:t>
            </a:r>
          </a:p>
          <a:p>
            <a:pPr marL="457200" indent="-457200">
              <a:spcAft>
                <a:spcPts val="600"/>
              </a:spcAft>
            </a:pPr>
            <a:r>
              <a:rPr lang="en-US" sz="2000">
                <a:latin typeface="Times New Roman"/>
                <a:cs typeface="Times New Roman"/>
              </a:rPr>
              <a:t>3.   Vertical resolution is also low: Moho.</a:t>
            </a:r>
          </a:p>
          <a:p>
            <a:pPr marL="457200" indent="-457200">
              <a:spcAft>
                <a:spcPts val="600"/>
              </a:spcAft>
              <a:buAutoNum type="arabicPeriod" startAt="4"/>
            </a:pPr>
            <a:r>
              <a:rPr lang="en-US" sz="2000">
                <a:latin typeface="Times New Roman"/>
                <a:cs typeface="Times New Roman"/>
              </a:rPr>
              <a:t>Tomography relies on ad-hoc choices of damping: anomaly amplitudes are unreliable, anisotropy is notoriously difficult to observe reliably.</a:t>
            </a:r>
          </a:p>
          <a:p>
            <a:pPr marL="457200" indent="-457200">
              <a:spcAft>
                <a:spcPts val="600"/>
              </a:spcAft>
              <a:buAutoNum type="arabicPeriod" startAt="4"/>
            </a:pPr>
            <a:r>
              <a:rPr lang="en-US" sz="2000">
                <a:latin typeface="Times New Roman"/>
                <a:cs typeface="Times New Roman"/>
              </a:rPr>
              <a:t>Uncertainty analysis is often overlooked.</a:t>
            </a:r>
          </a:p>
          <a:p>
            <a:pPr>
              <a:spcAft>
                <a:spcPts val="600"/>
              </a:spcAft>
            </a:pPr>
            <a:endParaRPr lang="en-US" sz="2000">
              <a:latin typeface="Times New Roman"/>
              <a:cs typeface="Times New Roman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1130955"/>
            <a:ext cx="46863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>
                <a:latin typeface="Times New Roman"/>
                <a:cs typeface="Times New Roman"/>
              </a:rPr>
              <a:t>Easing the frustration:</a:t>
            </a:r>
          </a:p>
          <a:p>
            <a:endParaRPr lang="en-US" sz="2400">
              <a:latin typeface="Times New Roman"/>
              <a:cs typeface="Times New Roman"/>
            </a:endParaRP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000">
                <a:latin typeface="Times New Roman"/>
                <a:cs typeface="Times New Roman"/>
              </a:rPr>
              <a:t> Ambient noise tomography.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000">
                <a:latin typeface="Times New Roman"/>
                <a:cs typeface="Times New Roman"/>
              </a:rPr>
              <a:t> New methods of tomography that    	exploit dense continental arrays.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endParaRPr lang="en-US" sz="2000">
              <a:latin typeface="Times New Roman"/>
              <a:cs typeface="Times New Roman"/>
            </a:endParaRPr>
          </a:p>
          <a:p>
            <a:pPr marL="342900" indent="-342900">
              <a:buAutoNum type="arabicPeriod"/>
            </a:pPr>
            <a:endParaRPr lang="en-US" sz="2000">
              <a:latin typeface="Times New Roman"/>
              <a:cs typeface="Times New Roman"/>
            </a:endParaRPr>
          </a:p>
          <a:p>
            <a:pPr marL="457200" indent="-457200">
              <a:spcAft>
                <a:spcPts val="600"/>
              </a:spcAft>
            </a:pPr>
            <a:r>
              <a:rPr lang="en-US" sz="2000">
                <a:latin typeface="Times New Roman"/>
                <a:cs typeface="Times New Roman"/>
              </a:rPr>
              <a:t>3.   Joint inversion with receiver functions.</a:t>
            </a:r>
          </a:p>
          <a:p>
            <a:pPr marL="457200" indent="-457200">
              <a:spcAft>
                <a:spcPts val="600"/>
              </a:spcAft>
            </a:pPr>
            <a:r>
              <a:rPr lang="en-US" sz="2000">
                <a:latin typeface="Times New Roman"/>
                <a:cs typeface="Times New Roman"/>
              </a:rPr>
              <a:t>4.   New methods of tomography based  	on “local inversion”.</a:t>
            </a:r>
          </a:p>
          <a:p>
            <a:pPr marL="457200" indent="-457200">
              <a:spcAft>
                <a:spcPts val="2400"/>
              </a:spcAft>
              <a:buAutoNum type="arabicPeriod" startAt="4"/>
            </a:pPr>
            <a:endParaRPr lang="en-US" sz="2000">
              <a:latin typeface="Times New Roman"/>
              <a:cs typeface="Times New Roman"/>
            </a:endParaRPr>
          </a:p>
          <a:p>
            <a:pPr marL="457200" indent="-457200">
              <a:spcAft>
                <a:spcPts val="600"/>
              </a:spcAft>
            </a:pPr>
            <a:r>
              <a:rPr lang="en-US" sz="2000">
                <a:latin typeface="Times New Roman"/>
                <a:cs typeface="Times New Roman"/>
              </a:rPr>
              <a:t>5.  “Local inversions” give uncertainties in dispersion maps, coupled with Bayesian MC methods.</a:t>
            </a:r>
          </a:p>
          <a:p>
            <a:pPr>
              <a:spcAft>
                <a:spcPts val="600"/>
              </a:spcAft>
            </a:pPr>
            <a:endParaRPr lang="en-US" sz="2000">
              <a:latin typeface="Times New Roman"/>
              <a:cs typeface="Times New Roman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1943100"/>
            <a:ext cx="9144000" cy="12700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6200000" flipH="1">
            <a:off x="2019300" y="3670300"/>
            <a:ext cx="5118100" cy="38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466950" name="Text Box 6"/>
          <p:cNvSpPr txBox="1">
            <a:spLocks noChangeArrowheads="1"/>
          </p:cNvSpPr>
          <p:nvPr/>
        </p:nvSpPr>
        <p:spPr bwMode="auto">
          <a:xfrm>
            <a:off x="822325" y="2998788"/>
            <a:ext cx="184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endParaRPr kumimoji="1" lang="en-US" sz="1200">
              <a:latin typeface="Times New Roman" pitchFamily="-112" charset="0"/>
              <a:ea typeface="宋体" pitchFamily="-112" charset="-122"/>
              <a:cs typeface="宋体" pitchFamily="-112" charset="-122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42900" y="223838"/>
            <a:ext cx="7518400" cy="89376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2. Improve</a:t>
            </a:r>
            <a:r>
              <a:rPr lang="en-US" sz="2800">
                <a:latin typeface="Times New Roman"/>
                <a:ea typeface="+mj-ea"/>
                <a:cs typeface="Times New Roman"/>
              </a:rPr>
              <a:t>ments in surface wave methodology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64000" y="1892300"/>
            <a:ext cx="7493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153400" y="1803400"/>
            <a:ext cx="7493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44333" y="1384300"/>
            <a:ext cx="8853706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lphaUcPeriod"/>
            </a:pPr>
            <a:r>
              <a:rPr lang="en-US" sz="2400">
                <a:latin typeface="Times New Roman"/>
                <a:cs typeface="Times New Roman"/>
              </a:rPr>
              <a:t>Ambient noise tomography</a:t>
            </a:r>
          </a:p>
          <a:p>
            <a:pPr marL="914400" lvl="1" indent="-457200">
              <a:spcAft>
                <a:spcPts val="600"/>
              </a:spcAft>
              <a:buFont typeface="Arial"/>
              <a:buChar char="•"/>
            </a:pPr>
            <a:r>
              <a:rPr lang="en-US" sz="2400">
                <a:latin typeface="Times New Roman"/>
                <a:cs typeface="Times New Roman"/>
              </a:rPr>
              <a:t>Idea of the method – demonstrate with a simulation.</a:t>
            </a:r>
          </a:p>
          <a:p>
            <a:pPr marL="914400" lvl="1" indent="-457200">
              <a:spcAft>
                <a:spcPts val="600"/>
              </a:spcAft>
              <a:buFont typeface="Arial"/>
              <a:buChar char="•"/>
            </a:pPr>
            <a:r>
              <a:rPr lang="en-US" sz="2400">
                <a:latin typeface="Times New Roman"/>
                <a:cs typeface="Times New Roman"/>
              </a:rPr>
              <a:t>Some plots of cross-correlations (empirical Green’s functions).</a:t>
            </a:r>
          </a:p>
          <a:p>
            <a:pPr marL="914400" lvl="1" indent="-457200">
              <a:spcAft>
                <a:spcPts val="600"/>
              </a:spcAft>
              <a:buFont typeface="Arial"/>
              <a:buChar char="•"/>
            </a:pPr>
            <a:r>
              <a:rPr lang="en-US" sz="2400">
                <a:latin typeface="Times New Roman"/>
                <a:cs typeface="Times New Roman"/>
              </a:rPr>
              <a:t>Derived observable: travel time fields.</a:t>
            </a:r>
          </a:p>
          <a:p>
            <a:pPr marL="914400" lvl="1" indent="-457200">
              <a:spcAft>
                <a:spcPts val="600"/>
              </a:spcAft>
            </a:pPr>
            <a:endParaRPr lang="en-US" sz="240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300" y="3213100"/>
            <a:ext cx="8859967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B. “Flat Land” – new method to observe 3D structures from 2D arrays</a:t>
            </a:r>
          </a:p>
          <a:p>
            <a:pPr marL="914400" lvl="1" indent="-457200">
              <a:spcAft>
                <a:spcPts val="600"/>
              </a:spcAft>
              <a:buFont typeface="Arial"/>
              <a:buChar char="•"/>
            </a:pPr>
            <a:r>
              <a:rPr lang="en-US" sz="2400">
                <a:latin typeface="Times New Roman"/>
                <a:cs typeface="Times New Roman"/>
              </a:rPr>
              <a:t> Basic observables.</a:t>
            </a:r>
          </a:p>
          <a:p>
            <a:pPr marL="914400" lvl="1" indent="-457200">
              <a:spcAft>
                <a:spcPts val="600"/>
              </a:spcAft>
              <a:buFont typeface="Arial"/>
              <a:buChar char="•"/>
            </a:pPr>
            <a:r>
              <a:rPr lang="en-US" sz="2400">
                <a:latin typeface="Times New Roman"/>
                <a:cs typeface="Times New Roman"/>
              </a:rPr>
              <a:t> Localized inversion – eikonal, Helmholtz tomography.</a:t>
            </a:r>
          </a:p>
          <a:p>
            <a:pPr marL="914400" lvl="1" indent="-457200">
              <a:spcAft>
                <a:spcPts val="600"/>
              </a:spcAft>
              <a:buFont typeface="Arial"/>
              <a:buChar char="•"/>
            </a:pPr>
            <a:r>
              <a:rPr lang="en-US" sz="2400">
                <a:latin typeface="Times New Roman"/>
                <a:cs typeface="Times New Roman"/>
              </a:rPr>
              <a:t> Comparison of AN &amp; EQ results.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1600" y="5041900"/>
            <a:ext cx="4557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C. Bayesian Monte Carlo Inversion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3086100"/>
            <a:ext cx="9144000" cy="2476500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pic>
        <p:nvPicPr>
          <p:cNvPr id="10242" name="Picture 2" descr="Fig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1600200"/>
            <a:ext cx="4200525" cy="3670300"/>
          </a:xfrm>
          <a:prstGeom prst="rect">
            <a:avLst/>
          </a:prstGeom>
          <a:noFill/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6477000" y="2971800"/>
            <a:ext cx="19288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Set-up of the</a:t>
            </a:r>
          </a:p>
          <a:p>
            <a:r>
              <a:rPr lang="en-US"/>
              <a:t>Simulation:</a:t>
            </a:r>
          </a:p>
          <a:p>
            <a:r>
              <a:rPr lang="en-US"/>
              <a:t>   </a:t>
            </a:r>
            <a:r>
              <a:rPr lang="en-US" sz="1800"/>
              <a:t>2 stations</a:t>
            </a:r>
            <a:endParaRPr lang="en-US"/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898525" y="296863"/>
            <a:ext cx="4662488" cy="622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/>
              <a:t>The Idea of the Method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pic>
        <p:nvPicPr>
          <p:cNvPr id="12290" name="Picture 2" descr="Fig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54313" y="1611313"/>
            <a:ext cx="3633787" cy="3633787"/>
          </a:xfrm>
          <a:prstGeom prst="rect">
            <a:avLst/>
          </a:prstGeom>
          <a:noFill/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898525" y="296863"/>
            <a:ext cx="4662488" cy="622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/>
              <a:t>The Idea of the Method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6477000" y="2971800"/>
            <a:ext cx="1979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Add a source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pic>
        <p:nvPicPr>
          <p:cNvPr id="14338" name="Picture 2" descr="Fig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54313" y="1611313"/>
            <a:ext cx="3633787" cy="3633787"/>
          </a:xfrm>
          <a:prstGeom prst="rect">
            <a:avLst/>
          </a:prstGeom>
          <a:noFill/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898525" y="296863"/>
            <a:ext cx="4662488" cy="622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/>
              <a:t>The Idea of the Method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6477000" y="2971800"/>
            <a:ext cx="1979613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Add a source</a:t>
            </a:r>
          </a:p>
          <a:p>
            <a:r>
              <a:rPr lang="en-US"/>
              <a:t>   </a:t>
            </a:r>
            <a:r>
              <a:rPr lang="en-US" sz="1800"/>
              <a:t>Zoom around </a:t>
            </a:r>
          </a:p>
          <a:p>
            <a:r>
              <a:rPr lang="en-US" sz="1800"/>
              <a:t>    receivers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pic>
        <p:nvPicPr>
          <p:cNvPr id="16386" name="Picture 2" descr="Fig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752600"/>
            <a:ext cx="3308350" cy="1252538"/>
          </a:xfrm>
          <a:prstGeom prst="rect">
            <a:avLst/>
          </a:prstGeom>
          <a:noFill/>
        </p:spPr>
      </p:pic>
      <p:pic>
        <p:nvPicPr>
          <p:cNvPr id="16387" name="Picture 3" descr="fig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0800" y="3505200"/>
            <a:ext cx="4826000" cy="2813050"/>
          </a:xfrm>
          <a:prstGeom prst="rect">
            <a:avLst/>
          </a:prstGeom>
          <a:noFill/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898525" y="296863"/>
            <a:ext cx="4662488" cy="622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/>
              <a:t>The Idea of the Method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533400" y="2711450"/>
            <a:ext cx="296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1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1608138" y="271145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2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2160588" y="3733800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2160588" y="5562600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6086475" y="4267200"/>
            <a:ext cx="1076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time (sec)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6096000" y="6019800"/>
            <a:ext cx="1076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time (sec)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pic>
        <p:nvPicPr>
          <p:cNvPr id="18434" name="Picture 2" descr="Fig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752600"/>
            <a:ext cx="3308350" cy="1252538"/>
          </a:xfrm>
          <a:prstGeom prst="rect">
            <a:avLst/>
          </a:prstGeom>
          <a:noFill/>
        </p:spPr>
      </p:pic>
      <p:pic>
        <p:nvPicPr>
          <p:cNvPr id="18435" name="Picture 3" descr="Fig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0800" y="3505200"/>
            <a:ext cx="4826000" cy="2813050"/>
          </a:xfrm>
          <a:prstGeom prst="rect">
            <a:avLst/>
          </a:prstGeom>
          <a:noFill/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898525" y="296863"/>
            <a:ext cx="4662488" cy="622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/>
              <a:t>The Idea of the Method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3794125" y="2020888"/>
            <a:ext cx="4183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Add another source randomly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533400" y="2711450"/>
            <a:ext cx="296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1</a:t>
            </a: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1608138" y="271145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2</a:t>
            </a: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2160588" y="3733800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2160588" y="5562600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6086475" y="4267200"/>
            <a:ext cx="1076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time (sec)</a:t>
            </a: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6096000" y="6019800"/>
            <a:ext cx="1076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time (sec)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49593" y="736600"/>
            <a:ext cx="6959507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Mike Ritzwoller</a:t>
            </a:r>
          </a:p>
          <a:p>
            <a:r>
              <a:rPr lang="en-US">
                <a:latin typeface="Times New Roman"/>
                <a:cs typeface="Times New Roman"/>
              </a:rPr>
              <a:t>CU-Boulder</a:t>
            </a:r>
          </a:p>
          <a:p>
            <a:r>
              <a:rPr lang="en-US">
                <a:latin typeface="Times New Roman"/>
                <a:cs typeface="Times New Roman"/>
              </a:rPr>
              <a:t>Department of Physics</a:t>
            </a:r>
          </a:p>
          <a:p>
            <a:endParaRPr lang="en-US">
              <a:latin typeface="Times New Roman"/>
              <a:cs typeface="Times New Roman"/>
            </a:endParaRPr>
          </a:p>
          <a:p>
            <a:endParaRPr lang="en-US">
              <a:latin typeface="Times New Roman"/>
              <a:cs typeface="Times New Roman"/>
            </a:endParaRPr>
          </a:p>
          <a:p>
            <a:r>
              <a:rPr lang="en-US">
                <a:latin typeface="Times New Roman"/>
                <a:cs typeface="Times New Roman"/>
              </a:rPr>
              <a:t>								</a:t>
            </a:r>
          </a:p>
          <a:p>
            <a:r>
              <a:rPr lang="en-US">
                <a:latin typeface="Times New Roman"/>
                <a:cs typeface="Times New Roman"/>
              </a:rPr>
              <a:t>								</a:t>
            </a:r>
          </a:p>
          <a:p>
            <a:r>
              <a:rPr lang="en-US">
                <a:latin typeface="Times New Roman"/>
                <a:cs typeface="Times New Roman"/>
              </a:rPr>
              <a:t>								    Students &amp; Post-Docs: </a:t>
            </a:r>
          </a:p>
          <a:p>
            <a:r>
              <a:rPr lang="en-US">
                <a:latin typeface="Times New Roman"/>
                <a:cs typeface="Times New Roman"/>
              </a:rPr>
              <a:t>									Yingjie Yang (Macquarie U.) </a:t>
            </a:r>
          </a:p>
          <a:p>
            <a:r>
              <a:rPr lang="en-US">
                <a:latin typeface="Times New Roman"/>
                <a:cs typeface="Times New Roman"/>
              </a:rPr>
              <a:t>									Morgan Moschetti (USGS) </a:t>
            </a:r>
          </a:p>
          <a:p>
            <a:r>
              <a:rPr lang="en-US">
                <a:latin typeface="Times New Roman"/>
                <a:cs typeface="Times New Roman"/>
              </a:rPr>
              <a:t>									Fan-Chi Lin (Caltech) </a:t>
            </a:r>
          </a:p>
          <a:p>
            <a:r>
              <a:rPr lang="en-US">
                <a:latin typeface="Times New Roman"/>
                <a:cs typeface="Times New Roman"/>
              </a:rPr>
              <a:t>									Weisen Shen</a:t>
            </a:r>
          </a:p>
          <a:p>
            <a:r>
              <a:rPr lang="en-US">
                <a:latin typeface="Times New Roman"/>
                <a:cs typeface="Times New Roman"/>
              </a:rPr>
              <a:t>									Jiayi Xie </a:t>
            </a:r>
          </a:p>
          <a:p>
            <a:r>
              <a:rPr lang="en-US">
                <a:latin typeface="Times New Roman"/>
                <a:cs typeface="Times New Roman"/>
              </a:rPr>
              <a:t>									Tian Ye</a:t>
            </a:r>
          </a:p>
          <a:p>
            <a:r>
              <a:rPr lang="en-US">
                <a:latin typeface="Times New Roman"/>
                <a:cs typeface="Times New Roman"/>
              </a:rPr>
              <a:t>		</a:t>
            </a:r>
          </a:p>
          <a:p>
            <a:r>
              <a:rPr lang="en-US">
                <a:latin typeface="Times New Roman"/>
                <a:cs typeface="Times New Roman"/>
              </a:rPr>
              <a:t>								</a:t>
            </a:r>
          </a:p>
        </p:txBody>
      </p:sp>
      <p:pic>
        <p:nvPicPr>
          <p:cNvPr id="8" name="Picture 7" descr="28.eik.a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" y="2330451"/>
            <a:ext cx="5742940" cy="41382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1943100"/>
            <a:ext cx="5288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28 s Rayleigh wave phase velocity, ambient noise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0200" y="5588000"/>
            <a:ext cx="13953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 New Roman"/>
                <a:cs typeface="Times New Roman"/>
              </a:rPr>
              <a:t>Courtesy: </a:t>
            </a:r>
          </a:p>
          <a:p>
            <a:r>
              <a:rPr lang="en-US" sz="1600">
                <a:latin typeface="Times New Roman"/>
                <a:cs typeface="Times New Roman"/>
              </a:rPr>
              <a:t>   Weisen Shen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4514850" y="3346450"/>
          <a:ext cx="114300" cy="165100"/>
        </p:xfrm>
        <a:graphic>
          <a:graphicData uri="http://schemas.openxmlformats.org/presentationml/2006/ole">
            <p:oleObj spid="_x0000_s440322" name="Equation" r:id="rId5" imgW="114300" imgH="165100" progId="Equation.DSMT4">
              <p:embed/>
            </p:oleObj>
          </a:graphicData>
        </a:graphic>
      </p:graphicFrame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pic>
        <p:nvPicPr>
          <p:cNvPr id="14" name="Picture 13" descr="28.eik.1.all.colorbar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3250" y="2889250"/>
            <a:ext cx="546100" cy="29083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64200" y="5753100"/>
            <a:ext cx="649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km/s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4800" y="190500"/>
            <a:ext cx="67275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/>
                <a:cs typeface="Times New Roman"/>
              </a:rPr>
              <a:t>Seismology with Large Continental Arrays </a:t>
            </a:r>
            <a:endParaRPr lang="en-US" sz="2800">
              <a:latin typeface="Times New Roman"/>
              <a:cs typeface="Times New Roman"/>
            </a:endParaRPr>
          </a:p>
          <a:p>
            <a:endParaRPr lang="en-US" sz="2800">
              <a:latin typeface="Times New Roman"/>
              <a:cs typeface="Times New Roma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3200" y="152400"/>
            <a:ext cx="6781800" cy="609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pic>
        <p:nvPicPr>
          <p:cNvPr id="20482" name="Picture 2" descr="Fig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752600"/>
            <a:ext cx="3308350" cy="1252538"/>
          </a:xfrm>
          <a:prstGeom prst="rect">
            <a:avLst/>
          </a:prstGeom>
          <a:noFill/>
        </p:spPr>
      </p:pic>
      <p:pic>
        <p:nvPicPr>
          <p:cNvPr id="20483" name="Picture 3" descr="Fig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0800" y="3505200"/>
            <a:ext cx="4826000" cy="2813050"/>
          </a:xfrm>
          <a:prstGeom prst="rect">
            <a:avLst/>
          </a:prstGeom>
          <a:noFill/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898525" y="296863"/>
            <a:ext cx="4662488" cy="622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/>
              <a:t>The Idea of the Method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3794125" y="2020888"/>
            <a:ext cx="5062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Two sources in line with the stations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533400" y="2711450"/>
            <a:ext cx="296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1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8138" y="271145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2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2160588" y="3733800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2160588" y="5562600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6086475" y="4267200"/>
            <a:ext cx="1076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time (sec)</a:t>
            </a:r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6096000" y="6019800"/>
            <a:ext cx="1076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time (sec)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pic>
        <p:nvPicPr>
          <p:cNvPr id="22530" name="Picture 2" descr="Fig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752600"/>
            <a:ext cx="3308350" cy="1252538"/>
          </a:xfrm>
          <a:prstGeom prst="rect">
            <a:avLst/>
          </a:prstGeom>
          <a:noFill/>
        </p:spPr>
      </p:pic>
      <p:pic>
        <p:nvPicPr>
          <p:cNvPr id="22531" name="Picture 3" descr="Fig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1550988"/>
            <a:ext cx="2962275" cy="1725612"/>
          </a:xfrm>
          <a:prstGeom prst="rect">
            <a:avLst/>
          </a:prstGeom>
          <a:noFill/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898525" y="296863"/>
            <a:ext cx="4662488" cy="622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/>
              <a:t>The Idea of the Method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533400" y="2711450"/>
            <a:ext cx="296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1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1608138" y="271145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2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4870450" y="1676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2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4870450" y="2819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1</a:t>
            </a: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7162800" y="2057400"/>
            <a:ext cx="8524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time (sec)</a:t>
            </a: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7162800" y="3200400"/>
            <a:ext cx="8524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time (sec)</a:t>
            </a:r>
          </a:p>
        </p:txBody>
      </p:sp>
      <p:pic>
        <p:nvPicPr>
          <p:cNvPr id="22539" name="Picture 11" descr="Fig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62200" y="4114800"/>
            <a:ext cx="5018088" cy="1522413"/>
          </a:xfrm>
          <a:prstGeom prst="rect">
            <a:avLst/>
          </a:prstGeom>
          <a:noFill/>
        </p:spPr>
      </p:pic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762000" y="4572000"/>
            <a:ext cx="13700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cross-</a:t>
            </a:r>
          </a:p>
          <a:p>
            <a:r>
              <a:rPr lang="en-US" sz="2000"/>
              <a:t>correlation</a:t>
            </a:r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4403725" y="5497513"/>
            <a:ext cx="1158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lag (sec)</a:t>
            </a:r>
          </a:p>
        </p:txBody>
      </p:sp>
      <p:sp>
        <p:nvSpPr>
          <p:cNvPr id="22542" name="Text Box 14"/>
          <p:cNvSpPr txBox="1">
            <a:spLocks noChangeArrowheads="1"/>
          </p:cNvSpPr>
          <p:nvPr/>
        </p:nvSpPr>
        <p:spPr bwMode="auto">
          <a:xfrm>
            <a:off x="6248400" y="3835400"/>
            <a:ext cx="23193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Green function for</a:t>
            </a:r>
          </a:p>
          <a:p>
            <a:r>
              <a:rPr lang="en-US" sz="1800"/>
              <a:t>propagation between</a:t>
            </a:r>
          </a:p>
          <a:p>
            <a:r>
              <a:rPr lang="en-US" sz="1800"/>
              <a:t>the stations.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pic>
        <p:nvPicPr>
          <p:cNvPr id="26626" name="Picture 2" descr="Map3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6063" y="1219200"/>
            <a:ext cx="3640137" cy="3640138"/>
          </a:xfrm>
          <a:prstGeom prst="rect">
            <a:avLst/>
          </a:prstGeom>
          <a:noFill/>
        </p:spPr>
      </p:pic>
      <p:pic>
        <p:nvPicPr>
          <p:cNvPr id="26627" name="Picture 3" descr="Map3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3581400"/>
            <a:ext cx="4432300" cy="2687638"/>
          </a:xfrm>
          <a:prstGeom prst="rect">
            <a:avLst/>
          </a:prstGeom>
          <a:noFill/>
        </p:spPr>
      </p:pic>
      <p:pic>
        <p:nvPicPr>
          <p:cNvPr id="26628" name="Picture 4" descr="Map3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1851025"/>
            <a:ext cx="1727200" cy="1730375"/>
          </a:xfrm>
          <a:prstGeom prst="rect">
            <a:avLst/>
          </a:prstGeom>
          <a:noFill/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898525" y="296863"/>
            <a:ext cx="4662488" cy="622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/>
              <a:t>The Idea of the Method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3168650" y="1219200"/>
            <a:ext cx="17081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1000s of</a:t>
            </a:r>
          </a:p>
          <a:p>
            <a:r>
              <a:rPr lang="en-US"/>
              <a:t>   sources,</a:t>
            </a:r>
          </a:p>
          <a:p>
            <a:r>
              <a:rPr lang="en-US"/>
              <a:t>      over 30</a:t>
            </a:r>
          </a:p>
          <a:p>
            <a:r>
              <a:rPr lang="en-US"/>
              <a:t>        days 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5410200" y="1143000"/>
            <a:ext cx="31638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Azimuthally homogeneous</a:t>
            </a:r>
          </a:p>
          <a:p>
            <a:r>
              <a:rPr lang="en-US" sz="2000"/>
              <a:t>distribution of sources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7527925" y="4608513"/>
            <a:ext cx="1187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time (sec)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7467600" y="6019800"/>
            <a:ext cx="1187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time (sec)</a:t>
            </a:r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3810000" y="4038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2</a:t>
            </a:r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3810000" y="5486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pic>
        <p:nvPicPr>
          <p:cNvPr id="28674" name="Picture 2" descr="Map3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1851025"/>
            <a:ext cx="1727200" cy="1730375"/>
          </a:xfrm>
          <a:prstGeom prst="rect">
            <a:avLst/>
          </a:prstGeom>
          <a:noFill/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898525" y="296863"/>
            <a:ext cx="4662488" cy="622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/>
              <a:t>The Idea of the Method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5410200" y="1143000"/>
            <a:ext cx="31638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Azimuthally homogeneous</a:t>
            </a:r>
          </a:p>
          <a:p>
            <a:r>
              <a:rPr lang="en-US" sz="2000"/>
              <a:t>distribution of sources</a:t>
            </a:r>
          </a:p>
        </p:txBody>
      </p:sp>
      <p:pic>
        <p:nvPicPr>
          <p:cNvPr id="28677" name="Picture 5" descr="Map3_new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3810000"/>
            <a:ext cx="5756275" cy="1944688"/>
          </a:xfrm>
          <a:prstGeom prst="rect">
            <a:avLst/>
          </a:prstGeom>
          <a:noFill/>
        </p:spPr>
      </p:pic>
      <p:pic>
        <p:nvPicPr>
          <p:cNvPr id="28678" name="Picture 6" descr="Map3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6063" y="1219200"/>
            <a:ext cx="3640137" cy="3640138"/>
          </a:xfrm>
          <a:prstGeom prst="rect">
            <a:avLst/>
          </a:prstGeom>
          <a:noFill/>
        </p:spPr>
      </p:pic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5486400" y="5334000"/>
            <a:ext cx="106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lag (sec)</a:t>
            </a: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3168650" y="1219200"/>
            <a:ext cx="17081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1000s of</a:t>
            </a:r>
          </a:p>
          <a:p>
            <a:r>
              <a:rPr lang="en-US"/>
              <a:t>   sources,</a:t>
            </a:r>
          </a:p>
          <a:p>
            <a:r>
              <a:rPr lang="en-US"/>
              <a:t>      over 30</a:t>
            </a:r>
          </a:p>
          <a:p>
            <a:r>
              <a:rPr lang="en-US"/>
              <a:t>        days </a:t>
            </a: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4800600" y="3581400"/>
            <a:ext cx="2436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cross-correlation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pic>
        <p:nvPicPr>
          <p:cNvPr id="30722" name="Picture 2" descr="Map3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1851025"/>
            <a:ext cx="1727200" cy="1730375"/>
          </a:xfrm>
          <a:prstGeom prst="rect">
            <a:avLst/>
          </a:prstGeom>
          <a:noFill/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898525" y="296863"/>
            <a:ext cx="4662488" cy="622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/>
              <a:t>The Idea of the Method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5410200" y="1143000"/>
            <a:ext cx="31638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Azimuthally homogeneous</a:t>
            </a:r>
          </a:p>
          <a:p>
            <a:r>
              <a:rPr lang="en-US" sz="2000"/>
              <a:t>distribution of sources</a:t>
            </a:r>
          </a:p>
        </p:txBody>
      </p:sp>
      <p:pic>
        <p:nvPicPr>
          <p:cNvPr id="30725" name="Picture 5" descr="Map3_new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3800475"/>
            <a:ext cx="5756275" cy="2828925"/>
          </a:xfrm>
          <a:prstGeom prst="rect">
            <a:avLst/>
          </a:prstGeom>
          <a:noFill/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4800600" y="3581400"/>
            <a:ext cx="2436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cross-correlation</a:t>
            </a:r>
          </a:p>
        </p:txBody>
      </p:sp>
      <p:pic>
        <p:nvPicPr>
          <p:cNvPr id="30727" name="Picture 7" descr="Map3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6063" y="1219200"/>
            <a:ext cx="3640137" cy="3640138"/>
          </a:xfrm>
          <a:prstGeom prst="rect">
            <a:avLst/>
          </a:prstGeom>
          <a:noFill/>
        </p:spPr>
      </p:pic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3168650" y="1219200"/>
            <a:ext cx="17081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1000s of</a:t>
            </a:r>
          </a:p>
          <a:p>
            <a:r>
              <a:rPr lang="en-US"/>
              <a:t>   sources,</a:t>
            </a:r>
          </a:p>
          <a:p>
            <a:r>
              <a:rPr lang="en-US"/>
              <a:t>      over 30</a:t>
            </a:r>
          </a:p>
          <a:p>
            <a:r>
              <a:rPr lang="en-US"/>
              <a:t>        days </a:t>
            </a: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5486400" y="5334000"/>
            <a:ext cx="106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lag (sec)</a:t>
            </a: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1524000" y="6019800"/>
            <a:ext cx="28019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theoretical Green function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898525" y="296863"/>
            <a:ext cx="4662488" cy="622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/>
              <a:t>The Idea of the Method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5410200" y="1143000"/>
            <a:ext cx="33607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Azimuthally inhomogeneous</a:t>
            </a:r>
          </a:p>
          <a:p>
            <a:r>
              <a:rPr lang="en-US" sz="2000"/>
              <a:t>distribution of sources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5486400" y="5334000"/>
            <a:ext cx="106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lag (sec)</a:t>
            </a:r>
          </a:p>
        </p:txBody>
      </p:sp>
      <p:pic>
        <p:nvPicPr>
          <p:cNvPr id="32773" name="Picture 5" descr="Fig12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1849438"/>
            <a:ext cx="1727200" cy="1731962"/>
          </a:xfrm>
          <a:prstGeom prst="rect">
            <a:avLst/>
          </a:prstGeom>
          <a:noFill/>
        </p:spPr>
      </p:pic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5486400" y="5334000"/>
            <a:ext cx="106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lag (sec)</a:t>
            </a:r>
          </a:p>
        </p:txBody>
      </p:sp>
      <p:pic>
        <p:nvPicPr>
          <p:cNvPr id="32775" name="Picture 7" descr="Fig12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3836988"/>
            <a:ext cx="5756275" cy="2792412"/>
          </a:xfrm>
          <a:prstGeom prst="rect">
            <a:avLst/>
          </a:prstGeom>
          <a:noFill/>
        </p:spPr>
      </p:pic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4800600" y="3581400"/>
            <a:ext cx="2436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cross-correlation</a:t>
            </a: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1524000" y="6019800"/>
            <a:ext cx="28019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theoretical Green function</a:t>
            </a:r>
          </a:p>
        </p:txBody>
      </p:sp>
      <p:pic>
        <p:nvPicPr>
          <p:cNvPr id="32778" name="Picture 10" descr="Map3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6063" y="1219200"/>
            <a:ext cx="3640137" cy="3640138"/>
          </a:xfrm>
          <a:prstGeom prst="rect">
            <a:avLst/>
          </a:prstGeom>
          <a:noFill/>
        </p:spPr>
      </p:pic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3168650" y="1219200"/>
            <a:ext cx="17081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1000s of</a:t>
            </a:r>
          </a:p>
          <a:p>
            <a:r>
              <a:rPr lang="en-US"/>
              <a:t>   sources,</a:t>
            </a:r>
          </a:p>
          <a:p>
            <a:r>
              <a:rPr lang="en-US"/>
              <a:t>      over 30</a:t>
            </a:r>
          </a:p>
          <a:p>
            <a:r>
              <a:rPr lang="en-US"/>
              <a:t>        days </a:t>
            </a:r>
          </a:p>
        </p:txBody>
      </p:sp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5492750" y="5334000"/>
            <a:ext cx="106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lag (sec)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876300"/>
          </a:xfrm>
          <a:noFill/>
          <a:ln w="12700">
            <a:solidFill>
              <a:schemeClr val="tx1"/>
            </a:solidFill>
          </a:ln>
        </p:spPr>
        <p:txBody>
          <a:bodyPr/>
          <a:lstStyle/>
          <a:p>
            <a:r>
              <a:rPr lang="en-US" sz="2800"/>
              <a:t>Longer time series are better</a:t>
            </a:r>
          </a:p>
        </p:txBody>
      </p:sp>
      <p:pic>
        <p:nvPicPr>
          <p:cNvPr id="179204" name="Picture 4" descr="FIG11_mo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263" y="1524000"/>
            <a:ext cx="7788275" cy="3905250"/>
          </a:xfrm>
          <a:prstGeom prst="rect">
            <a:avLst/>
          </a:prstGeom>
          <a:noFill/>
        </p:spPr>
      </p:pic>
      <p:sp>
        <p:nvSpPr>
          <p:cNvPr id="179221" name="Line 21"/>
          <p:cNvSpPr>
            <a:spLocks noChangeShapeType="1"/>
          </p:cNvSpPr>
          <p:nvPr/>
        </p:nvSpPr>
        <p:spPr bwMode="auto">
          <a:xfrm>
            <a:off x="2460625" y="2006600"/>
            <a:ext cx="0" cy="3046413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222" name="Line 22"/>
          <p:cNvSpPr>
            <a:spLocks noChangeShapeType="1"/>
          </p:cNvSpPr>
          <p:nvPr/>
        </p:nvSpPr>
        <p:spPr bwMode="auto">
          <a:xfrm>
            <a:off x="6484938" y="2025650"/>
            <a:ext cx="0" cy="3046413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121400" y="5486400"/>
            <a:ext cx="247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Bensen et al. (2007) GJI</a:t>
            </a:r>
            <a:endParaRPr lang="en-US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3" name="Rectangle 3"/>
          <p:cNvSpPr>
            <a:spLocks noChangeArrowheads="1"/>
          </p:cNvSpPr>
          <p:nvPr/>
        </p:nvSpPr>
        <p:spPr bwMode="auto">
          <a:xfrm>
            <a:off x="355600" y="190500"/>
            <a:ext cx="57531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lvl="0" algn="ctr">
              <a:spcBef>
                <a:spcPct val="0"/>
              </a:spcBef>
              <a:defRPr/>
            </a:pPr>
            <a:r>
              <a:rPr lang="en-US" sz="3200" dirty="0" smtClean="0">
                <a:ln w="6350">
                  <a:noFill/>
                </a:ln>
              </a:rPr>
              <a:t>Example record section</a:t>
            </a:r>
            <a:endParaRPr lang="en-US" sz="3200" dirty="0">
              <a:ln w="6350">
                <a:noFill/>
              </a:ln>
            </a:endParaRP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219200"/>
            <a:ext cx="798988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TextBox 10"/>
          <p:cNvSpPr txBox="1">
            <a:spLocks noChangeArrowheads="1"/>
          </p:cNvSpPr>
          <p:nvPr/>
        </p:nvSpPr>
        <p:spPr bwMode="auto">
          <a:xfrm>
            <a:off x="1600200" y="3429000"/>
            <a:ext cx="719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R06C</a:t>
            </a:r>
          </a:p>
        </p:txBody>
      </p:sp>
      <p:sp>
        <p:nvSpPr>
          <p:cNvPr id="6149" name="TextBox 11"/>
          <p:cNvSpPr txBox="1">
            <a:spLocks noChangeArrowheads="1"/>
          </p:cNvSpPr>
          <p:nvPr/>
        </p:nvSpPr>
        <p:spPr bwMode="auto">
          <a:xfrm>
            <a:off x="5410200" y="838200"/>
            <a:ext cx="2819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15-30s bandpass filtered</a:t>
            </a:r>
          </a:p>
        </p:txBody>
      </p:sp>
      <p:sp>
        <p:nvSpPr>
          <p:cNvPr id="6" name="Rectangle 5"/>
          <p:cNvSpPr/>
          <p:nvPr/>
        </p:nvSpPr>
        <p:spPr>
          <a:xfrm>
            <a:off x="1168400" y="266700"/>
            <a:ext cx="4064000" cy="711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219200"/>
            <a:ext cx="798988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Box 10"/>
          <p:cNvSpPr txBox="1">
            <a:spLocks noChangeArrowheads="1"/>
          </p:cNvSpPr>
          <p:nvPr/>
        </p:nvSpPr>
        <p:spPr bwMode="auto">
          <a:xfrm>
            <a:off x="1600200" y="3429000"/>
            <a:ext cx="719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R06C</a:t>
            </a:r>
          </a:p>
        </p:txBody>
      </p:sp>
      <p:sp>
        <p:nvSpPr>
          <p:cNvPr id="8197" name="TextBox 11"/>
          <p:cNvSpPr txBox="1">
            <a:spLocks noChangeArrowheads="1"/>
          </p:cNvSpPr>
          <p:nvPr/>
        </p:nvSpPr>
        <p:spPr bwMode="auto">
          <a:xfrm>
            <a:off x="5410200" y="838200"/>
            <a:ext cx="2819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15-30 bandpass filtered</a:t>
            </a:r>
          </a:p>
        </p:txBody>
      </p:sp>
      <p:pic>
        <p:nvPicPr>
          <p:cNvPr id="819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0400" y="1371600"/>
            <a:ext cx="36861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3888" y="5791200"/>
            <a:ext cx="387191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" y="1371600"/>
            <a:ext cx="3662363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Picture 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950" y="1346200"/>
            <a:ext cx="4125714" cy="5325714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55600" y="190500"/>
            <a:ext cx="57531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lvl="0" algn="ctr">
              <a:spcBef>
                <a:spcPct val="0"/>
              </a:spcBef>
              <a:defRPr/>
            </a:pPr>
            <a:r>
              <a:rPr lang="en-US" sz="3200" dirty="0" smtClean="0">
                <a:ln w="6350">
                  <a:noFill/>
                </a:ln>
              </a:rPr>
              <a:t>Example travel time field</a:t>
            </a:r>
            <a:endParaRPr lang="en-US" sz="3200" dirty="0">
              <a:ln w="6350">
                <a:noFill/>
              </a:ln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1400" y="266700"/>
            <a:ext cx="4457700" cy="711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82600" y="1041400"/>
            <a:ext cx="4140200" cy="35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32201" y="1066800"/>
            <a:ext cx="2150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28 sec Rayleigh wave</a:t>
            </a: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cxnSp>
        <p:nvCxnSpPr>
          <p:cNvPr id="17" name="Straight Connector 9"/>
          <p:cNvCxnSpPr>
            <a:cxnSpLocks noChangeShapeType="1"/>
          </p:cNvCxnSpPr>
          <p:nvPr/>
        </p:nvCxnSpPr>
        <p:spPr bwMode="auto">
          <a:xfrm rot="16200000" flipV="1">
            <a:off x="4241800" y="2603500"/>
            <a:ext cx="4178300" cy="16891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82600" y="1041400"/>
            <a:ext cx="4140200" cy="35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355600" y="190500"/>
            <a:ext cx="57531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lvl="0" algn="ctr">
              <a:spcBef>
                <a:spcPct val="0"/>
              </a:spcBef>
              <a:defRPr/>
            </a:pPr>
            <a:r>
              <a:rPr lang="en-US" sz="3200" dirty="0" smtClean="0">
                <a:ln w="6350">
                  <a:noFill/>
                </a:ln>
              </a:rPr>
              <a:t>Example travel time field</a:t>
            </a:r>
            <a:endParaRPr lang="en-US" sz="3200" dirty="0">
              <a:ln w="6350">
                <a:noFill/>
              </a:ln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41400" y="266700"/>
            <a:ext cx="4457700" cy="711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pic>
        <p:nvPicPr>
          <p:cNvPr id="13" name="Content Placeholder 3" descr="Movi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1152512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Rectangle 24"/>
          <p:cNvSpPr/>
          <p:nvPr/>
        </p:nvSpPr>
        <p:spPr>
          <a:xfrm>
            <a:off x="3632200" y="1066800"/>
            <a:ext cx="3835400" cy="5549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635500" y="1727200"/>
            <a:ext cx="3975099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Fundamental observable in ambient</a:t>
            </a:r>
          </a:p>
          <a:p>
            <a:pPr>
              <a:spcAft>
                <a:spcPts val="600"/>
              </a:spcAft>
            </a:pPr>
            <a:r>
              <a:rPr lang="en-US" sz="2000">
                <a:latin typeface="Times New Roman"/>
                <a:cs typeface="Times New Roman"/>
              </a:rPr>
              <a:t>noise tomography:</a:t>
            </a:r>
          </a:p>
          <a:p>
            <a:r>
              <a:rPr lang="en-US" sz="2000">
                <a:latin typeface="Times New Roman"/>
                <a:cs typeface="Times New Roman"/>
              </a:rPr>
              <a:t>	Travel time field for each central 	station at different periods for 	Rayleigh and Love waves.</a:t>
            </a:r>
          </a:p>
          <a:p>
            <a:endParaRPr lang="en-US" sz="2000">
              <a:latin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en-US" sz="2000">
                <a:latin typeface="Times New Roman"/>
                <a:cs typeface="Times New Roman"/>
              </a:rPr>
              <a:t>Questions:</a:t>
            </a:r>
          </a:p>
          <a:p>
            <a:pPr>
              <a:spcAft>
                <a:spcPts val="600"/>
              </a:spcAft>
            </a:pPr>
            <a:r>
              <a:rPr lang="en-US" sz="2000">
                <a:latin typeface="Times New Roman"/>
                <a:cs typeface="Times New Roman"/>
              </a:rPr>
              <a:t>	How do we use this information 	intelligently?</a:t>
            </a:r>
          </a:p>
          <a:p>
            <a:r>
              <a:rPr lang="en-US" sz="2000">
                <a:latin typeface="Times New Roman"/>
                <a:cs typeface="Times New Roman"/>
              </a:rPr>
              <a:t>	Can the same methods be 	applied to earthquake waves?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85800" y="4851400"/>
            <a:ext cx="846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latin typeface="Times New Roman"/>
                <a:cs typeface="Times New Roman"/>
              </a:rPr>
              <a:t>28 sec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340796" y="1498600"/>
            <a:ext cx="4688904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>
                <a:latin typeface="Times New Roman"/>
                <a:cs typeface="Times New Roman"/>
              </a:rPr>
              <a:t> Background: Frustrations of </a:t>
            </a:r>
          </a:p>
          <a:p>
            <a:pPr marL="800100" lvl="1" indent="-342900">
              <a:spcAft>
                <a:spcPts val="600"/>
              </a:spcAft>
            </a:pPr>
            <a:r>
              <a:rPr lang="en-US" sz="2000">
                <a:latin typeface="Times New Roman"/>
                <a:cs typeface="Times New Roman"/>
              </a:rPr>
              <a:t>“traditional” surface wave tomography.</a:t>
            </a:r>
          </a:p>
          <a:p>
            <a:pPr marL="342900" indent="-342900">
              <a:buAutoNum type="arabicPeriod"/>
            </a:pPr>
            <a:r>
              <a:rPr lang="en-US" sz="2000">
                <a:latin typeface="Times New Roman"/>
                <a:cs typeface="Times New Roman"/>
              </a:rPr>
              <a:t> Methodological enhancements:</a:t>
            </a:r>
          </a:p>
          <a:p>
            <a:pPr marL="914400" lvl="1" indent="-457200">
              <a:buAutoNum type="alphaUcPeriod"/>
            </a:pPr>
            <a:r>
              <a:rPr lang="en-US" sz="2000">
                <a:latin typeface="Times New Roman"/>
                <a:cs typeface="Times New Roman"/>
              </a:rPr>
              <a:t> Ambient noise tomography</a:t>
            </a:r>
          </a:p>
          <a:p>
            <a:pPr marL="914400" lvl="1" indent="-457200">
              <a:buAutoNum type="alphaUcPeriod"/>
            </a:pPr>
            <a:r>
              <a:rPr lang="en-US" sz="2000">
                <a:latin typeface="Times New Roman"/>
                <a:cs typeface="Times New Roman"/>
              </a:rPr>
              <a:t> “Flatland” -- observations </a:t>
            </a:r>
          </a:p>
          <a:p>
            <a:pPr marL="800100" lvl="1" indent="-342900"/>
            <a:r>
              <a:rPr lang="en-US" sz="2000">
                <a:latin typeface="Times New Roman"/>
                <a:cs typeface="Times New Roman"/>
              </a:rPr>
              <a:t>	        in 2D about 3D phenomena.</a:t>
            </a:r>
          </a:p>
          <a:p>
            <a:pPr marL="800100" lvl="1" indent="-342900">
              <a:spcAft>
                <a:spcPts val="600"/>
              </a:spcAft>
            </a:pPr>
            <a:r>
              <a:rPr lang="en-US" sz="2000">
                <a:latin typeface="Times New Roman"/>
                <a:cs typeface="Times New Roman"/>
              </a:rPr>
              <a:t>C. 	 Bayesian Monte Carlo</a:t>
            </a:r>
          </a:p>
          <a:p>
            <a:pPr marL="342900" indent="-342900">
              <a:buAutoNum type="arabicPeriod"/>
            </a:pPr>
            <a:r>
              <a:rPr lang="en-US" sz="2000">
                <a:latin typeface="Times New Roman"/>
                <a:cs typeface="Times New Roman"/>
              </a:rPr>
              <a:t> Some results:</a:t>
            </a:r>
          </a:p>
          <a:p>
            <a:pPr marL="914400" lvl="1" indent="-457200">
              <a:buAutoNum type="alphaUcPeriod"/>
            </a:pPr>
            <a:r>
              <a:rPr lang="en-US" sz="2000">
                <a:latin typeface="Times New Roman"/>
                <a:cs typeface="Times New Roman"/>
              </a:rPr>
              <a:t> Isotropic structure across the US.</a:t>
            </a:r>
          </a:p>
          <a:p>
            <a:pPr marL="800100" lvl="1" indent="-342900">
              <a:buAutoNum type="alphaUcPeriod"/>
            </a:pPr>
            <a:r>
              <a:rPr lang="en-US" sz="2000">
                <a:latin typeface="Times New Roman"/>
                <a:cs typeface="Times New Roman"/>
              </a:rPr>
              <a:t>   First glimpses of structures in the </a:t>
            </a:r>
          </a:p>
          <a:p>
            <a:pPr marL="1257300" lvl="2" indent="-342900"/>
            <a:r>
              <a:rPr lang="en-US" sz="2000">
                <a:latin typeface="Times New Roman"/>
                <a:cs typeface="Times New Roman"/>
              </a:rPr>
              <a:t>   Mid-West: Mid-Continental Rift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69000" y="850900"/>
            <a:ext cx="1261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/>
                <a:cs typeface="Times New Roman"/>
              </a:rPr>
              <a:t>Outline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pic>
        <p:nvPicPr>
          <p:cNvPr id="10" name="Picture 9" descr="28.eik.colorba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900" y="3086100"/>
            <a:ext cx="609600" cy="2895600"/>
          </a:xfrm>
          <a:prstGeom prst="rect">
            <a:avLst/>
          </a:prstGeom>
        </p:spPr>
      </p:pic>
      <p:pic>
        <p:nvPicPr>
          <p:cNvPr id="12" name="Picture 11" descr="28.ei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" y="819150"/>
            <a:ext cx="3581400" cy="57023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94100" y="5994400"/>
            <a:ext cx="649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km/s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305300" y="1435100"/>
            <a:ext cx="4800600" cy="43307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04800" y="190500"/>
            <a:ext cx="67275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/>
                <a:cs typeface="Times New Roman"/>
              </a:rPr>
              <a:t>Seismology with Large Continental Arrays </a:t>
            </a:r>
            <a:endParaRPr lang="en-US" sz="2800">
              <a:latin typeface="Times New Roman"/>
              <a:cs typeface="Times New Roman"/>
            </a:endParaRPr>
          </a:p>
          <a:p>
            <a:endParaRPr lang="en-US" sz="2800">
              <a:latin typeface="Times New Roman"/>
              <a:cs typeface="Times New Roman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3200" y="152400"/>
            <a:ext cx="6781800" cy="609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422400" y="6007100"/>
            <a:ext cx="1998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28 s Rayleigh wave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43400" y="5194300"/>
            <a:ext cx="4364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4.   Bonus Material? – Az Anis in W US.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82600" y="1041400"/>
            <a:ext cx="4140200" cy="35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355600" y="190500"/>
            <a:ext cx="57531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lvl="0" algn="ctr">
              <a:spcBef>
                <a:spcPct val="0"/>
              </a:spcBef>
              <a:defRPr/>
            </a:pPr>
            <a:r>
              <a:rPr lang="en-US" sz="3200" dirty="0" smtClean="0">
                <a:ln w="6350">
                  <a:noFill/>
                </a:ln>
              </a:rPr>
              <a:t>Example travel time fields</a:t>
            </a:r>
            <a:endParaRPr lang="en-US" sz="3200" dirty="0">
              <a:ln w="6350">
                <a:noFill/>
              </a:ln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41400" y="266700"/>
            <a:ext cx="4457700" cy="711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-3505200" y="1308100"/>
            <a:ext cx="3835400" cy="5549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635500" y="1727200"/>
            <a:ext cx="3975099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Fundamental observable in ambient</a:t>
            </a:r>
          </a:p>
          <a:p>
            <a:pPr>
              <a:spcAft>
                <a:spcPts val="600"/>
              </a:spcAft>
            </a:pPr>
            <a:r>
              <a:rPr lang="en-US" sz="2000">
                <a:latin typeface="Times New Roman"/>
                <a:cs typeface="Times New Roman"/>
              </a:rPr>
              <a:t>noise tomography:</a:t>
            </a:r>
          </a:p>
          <a:p>
            <a:r>
              <a:rPr lang="en-US" sz="2000">
                <a:latin typeface="Times New Roman"/>
                <a:cs typeface="Times New Roman"/>
              </a:rPr>
              <a:t>	Travel time field for each central 	station at different periods for 	Rayleigh and Love waves.</a:t>
            </a:r>
          </a:p>
          <a:p>
            <a:endParaRPr lang="en-US" sz="2000">
              <a:latin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en-US" sz="2000">
                <a:latin typeface="Times New Roman"/>
                <a:cs typeface="Times New Roman"/>
              </a:rPr>
              <a:t>Questions:</a:t>
            </a:r>
          </a:p>
          <a:p>
            <a:pPr>
              <a:spcAft>
                <a:spcPts val="600"/>
              </a:spcAft>
            </a:pPr>
            <a:r>
              <a:rPr lang="en-US" sz="2000">
                <a:latin typeface="Times New Roman"/>
                <a:cs typeface="Times New Roman"/>
              </a:rPr>
              <a:t>	How do we use this information 	intelligently?</a:t>
            </a:r>
          </a:p>
          <a:p>
            <a:r>
              <a:rPr lang="en-US" sz="2000">
                <a:latin typeface="Times New Roman"/>
                <a:cs typeface="Times New Roman"/>
              </a:rPr>
              <a:t>	Can the same methods be 	applied to earthquake waves?</a:t>
            </a:r>
          </a:p>
        </p:txBody>
      </p:sp>
      <p:pic>
        <p:nvPicPr>
          <p:cNvPr id="10" name="Content Placeholder 3" descr="Movi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-3467100" y="1165212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-3543300" y="1130300"/>
            <a:ext cx="3835400" cy="5549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715075" y="5571172"/>
            <a:ext cx="1352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/>
                <a:cs typeface="Times New Roman"/>
              </a:rPr>
              <a:t>Earthquake:</a:t>
            </a:r>
          </a:p>
          <a:p>
            <a:r>
              <a:rPr lang="en-US" sz="1400" dirty="0" smtClean="0">
                <a:latin typeface="Times New Roman"/>
                <a:cs typeface="Times New Roman"/>
              </a:rPr>
              <a:t>Loyalty Is,</a:t>
            </a:r>
          </a:p>
          <a:p>
            <a:r>
              <a:rPr lang="en-US" sz="1400" dirty="0" smtClean="0">
                <a:latin typeface="Times New Roman"/>
                <a:cs typeface="Times New Roman"/>
              </a:rPr>
              <a:t>(9/28/07)</a:t>
            </a:r>
          </a:p>
          <a:p>
            <a:r>
              <a:rPr lang="en-US" sz="1400" dirty="0" smtClean="0">
                <a:latin typeface="Times New Roman"/>
                <a:cs typeface="Times New Roman"/>
              </a:rPr>
              <a:t>M=6.5</a:t>
            </a: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" y="4851400"/>
            <a:ext cx="846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latin typeface="Times New Roman"/>
                <a:cs typeface="Times New Roman"/>
              </a:rPr>
              <a:t>28 sec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466950" name="Text Box 6"/>
          <p:cNvSpPr txBox="1">
            <a:spLocks noChangeArrowheads="1"/>
          </p:cNvSpPr>
          <p:nvPr/>
        </p:nvSpPr>
        <p:spPr bwMode="auto">
          <a:xfrm>
            <a:off x="822325" y="2998788"/>
            <a:ext cx="184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endParaRPr kumimoji="1" lang="en-US" sz="1200">
              <a:latin typeface="Times New Roman" pitchFamily="-112" charset="0"/>
              <a:ea typeface="宋体" pitchFamily="-112" charset="-122"/>
              <a:cs typeface="宋体" pitchFamily="-112" charset="-122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42900" y="223838"/>
            <a:ext cx="7518400" cy="89376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2. Improve</a:t>
            </a:r>
            <a:r>
              <a:rPr lang="en-US" sz="2800">
                <a:latin typeface="Times New Roman"/>
                <a:ea typeface="+mj-ea"/>
                <a:cs typeface="Times New Roman"/>
              </a:rPr>
              <a:t>ments in surface wave methodology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64000" y="1892300"/>
            <a:ext cx="7493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153400" y="1803400"/>
            <a:ext cx="7493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44333" y="1384300"/>
            <a:ext cx="8789586" cy="2693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lphaUcPeriod"/>
            </a:pPr>
            <a:r>
              <a:rPr lang="en-US" sz="2400">
                <a:latin typeface="Times New Roman"/>
                <a:cs typeface="Times New Roman"/>
              </a:rPr>
              <a:t>Ambient noise tomography</a:t>
            </a:r>
          </a:p>
          <a:p>
            <a:pPr marL="914400" lvl="1" indent="-457200">
              <a:spcAft>
                <a:spcPts val="600"/>
              </a:spcAft>
              <a:buFont typeface="Arial"/>
              <a:buChar char="•"/>
            </a:pPr>
            <a:r>
              <a:rPr lang="en-US" sz="2400">
                <a:latin typeface="Times New Roman"/>
                <a:cs typeface="Times New Roman"/>
              </a:rPr>
              <a:t>Idea of the method – demonstrate with a simulation.</a:t>
            </a:r>
          </a:p>
          <a:p>
            <a:pPr marL="914400" lvl="1" indent="-457200">
              <a:spcAft>
                <a:spcPts val="600"/>
              </a:spcAft>
              <a:buFont typeface="Arial"/>
              <a:buChar char="•"/>
            </a:pPr>
            <a:r>
              <a:rPr lang="en-US" sz="2400">
                <a:latin typeface="Times New Roman"/>
                <a:cs typeface="Times New Roman"/>
              </a:rPr>
              <a:t>Quick overview of data processing.</a:t>
            </a:r>
          </a:p>
          <a:p>
            <a:pPr marL="914400" lvl="1" indent="-457200">
              <a:spcAft>
                <a:spcPts val="600"/>
              </a:spcAft>
              <a:buFont typeface="Arial"/>
              <a:buChar char="•"/>
            </a:pPr>
            <a:r>
              <a:rPr lang="en-US" sz="2400">
                <a:latin typeface="Times New Roman"/>
                <a:cs typeface="Times New Roman"/>
              </a:rPr>
              <a:t>Some plots of cross-correlations (empirical Green’s functions).</a:t>
            </a:r>
          </a:p>
          <a:p>
            <a:pPr marL="914400" lvl="1" indent="-457200">
              <a:spcAft>
                <a:spcPts val="600"/>
              </a:spcAft>
              <a:buFont typeface="Arial"/>
              <a:buChar char="•"/>
            </a:pPr>
            <a:r>
              <a:rPr lang="en-US" sz="2400">
                <a:latin typeface="Times New Roman"/>
                <a:cs typeface="Times New Roman"/>
              </a:rPr>
              <a:t>Derived observable: travel time fields.</a:t>
            </a:r>
          </a:p>
          <a:p>
            <a:pPr marL="914400" lvl="1" indent="-457200">
              <a:spcAft>
                <a:spcPts val="600"/>
              </a:spcAft>
            </a:pPr>
            <a:endParaRPr lang="en-US" sz="240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333" y="3708400"/>
            <a:ext cx="8859967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B. “Flat Land” – new method to observe 3D structures from 2D arrays</a:t>
            </a:r>
          </a:p>
          <a:p>
            <a:pPr marL="914400" lvl="1" indent="-457200">
              <a:spcAft>
                <a:spcPts val="600"/>
              </a:spcAft>
              <a:buFont typeface="Arial"/>
              <a:buChar char="•"/>
            </a:pPr>
            <a:r>
              <a:rPr lang="en-US" sz="2400">
                <a:latin typeface="Times New Roman"/>
                <a:cs typeface="Times New Roman"/>
              </a:rPr>
              <a:t> Basic observables.</a:t>
            </a:r>
          </a:p>
          <a:p>
            <a:pPr marL="914400" lvl="1" indent="-457200">
              <a:spcAft>
                <a:spcPts val="600"/>
              </a:spcAft>
              <a:buFont typeface="Arial"/>
              <a:buChar char="•"/>
            </a:pPr>
            <a:r>
              <a:rPr lang="en-US" sz="2400">
                <a:latin typeface="Times New Roman"/>
                <a:cs typeface="Times New Roman"/>
              </a:rPr>
              <a:t> Localized inversion – eikonal, Helmholtz tomography.</a:t>
            </a:r>
          </a:p>
          <a:p>
            <a:pPr marL="914400" lvl="1" indent="-457200">
              <a:spcAft>
                <a:spcPts val="600"/>
              </a:spcAft>
              <a:buFont typeface="Arial"/>
              <a:buChar char="•"/>
            </a:pPr>
            <a:r>
              <a:rPr lang="en-US" sz="2400">
                <a:latin typeface="Times New Roman"/>
                <a:cs typeface="Times New Roman"/>
              </a:rPr>
              <a:t> Comparison of AN &amp; EQ results.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4333" y="5689600"/>
            <a:ext cx="4557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C. Bayesian Monte Carlo Inversion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1231900"/>
            <a:ext cx="9144000" cy="2476500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702300"/>
            <a:ext cx="9144000" cy="622300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466950" name="Text Box 6"/>
          <p:cNvSpPr txBox="1">
            <a:spLocks noChangeArrowheads="1"/>
          </p:cNvSpPr>
          <p:nvPr/>
        </p:nvSpPr>
        <p:spPr bwMode="auto">
          <a:xfrm>
            <a:off x="822325" y="2998788"/>
            <a:ext cx="184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endParaRPr kumimoji="1" lang="en-US" sz="1200">
              <a:latin typeface="Times New Roman" pitchFamily="-112" charset="0"/>
              <a:ea typeface="宋体" pitchFamily="-112" charset="-122"/>
              <a:cs typeface="宋体" pitchFamily="-112" charset="-122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42900" y="223838"/>
            <a:ext cx="7518400" cy="89376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2. Improve</a:t>
            </a:r>
            <a:r>
              <a:rPr lang="en-US" sz="2800">
                <a:latin typeface="Times New Roman"/>
                <a:ea typeface="+mj-ea"/>
                <a:cs typeface="Times New Roman"/>
              </a:rPr>
              <a:t>ments in surface wave methodology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64000" y="1892300"/>
            <a:ext cx="7493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153400" y="1803400"/>
            <a:ext cx="7493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Flatland_cov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362" y="1497012"/>
            <a:ext cx="3529584" cy="465429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902200" y="2209800"/>
            <a:ext cx="413894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Edwin Abbott (1884)</a:t>
            </a:r>
          </a:p>
          <a:p>
            <a:endParaRPr lang="en-US" sz="2000">
              <a:latin typeface="Times New Roman"/>
              <a:cs typeface="Times New Roman"/>
            </a:endParaRPr>
          </a:p>
          <a:p>
            <a:r>
              <a:rPr lang="en-US" sz="2000">
                <a:latin typeface="Times New Roman"/>
                <a:cs typeface="Times New Roman"/>
              </a:rPr>
              <a:t>Social satire.</a:t>
            </a:r>
          </a:p>
          <a:p>
            <a:endParaRPr lang="en-US" sz="2000">
              <a:latin typeface="Times New Roman"/>
              <a:cs typeface="Times New Roman"/>
            </a:endParaRPr>
          </a:p>
          <a:p>
            <a:r>
              <a:rPr lang="en-US" sz="2000">
                <a:latin typeface="Times New Roman"/>
                <a:cs typeface="Times New Roman"/>
              </a:rPr>
              <a:t>2D being experiences 3D phenomena:</a:t>
            </a:r>
          </a:p>
          <a:p>
            <a:r>
              <a:rPr lang="en-US" sz="2000">
                <a:latin typeface="Times New Roman"/>
                <a:cs typeface="Times New Roman"/>
              </a:rPr>
              <a:t>	a square experiences a sphere</a:t>
            </a:r>
          </a:p>
        </p:txBody>
      </p:sp>
      <p:pic>
        <p:nvPicPr>
          <p:cNvPr id="10" name="Picture 9" descr="Picture 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899" y="4598989"/>
            <a:ext cx="4328889" cy="1333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2101" y="1041400"/>
            <a:ext cx="8686800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Times New Roman"/>
                <a:cs typeface="Times New Roman"/>
              </a:rPr>
              <a:t>Guiding Principles</a:t>
            </a:r>
            <a:r>
              <a:rPr lang="en-US" sz="2000">
                <a:latin typeface="Times New Roman"/>
                <a:cs typeface="Times New Roman"/>
              </a:rPr>
              <a:t>: looking for methods that</a:t>
            </a:r>
          </a:p>
          <a:p>
            <a:pPr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      model wave physics which may bias the results,</a:t>
            </a:r>
          </a:p>
          <a:p>
            <a:pPr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      are straightforward to effect and use,</a:t>
            </a:r>
          </a:p>
          <a:p>
            <a:pPr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      computationally inexpensive, and</a:t>
            </a:r>
          </a:p>
          <a:p>
            <a:pPr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      produce estimates of uncertainties – so results can be combined with other 		 	       kinds of data and used by other researchers.</a:t>
            </a:r>
          </a:p>
          <a:p>
            <a:endParaRPr lang="en-US" sz="2000">
              <a:latin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en-US" sz="2000" b="1">
                <a:latin typeface="Times New Roman"/>
                <a:cs typeface="Times New Roman"/>
              </a:rPr>
              <a:t>Differences</a:t>
            </a:r>
            <a:r>
              <a:rPr lang="en-US" sz="2000">
                <a:latin typeface="Times New Roman"/>
                <a:cs typeface="Times New Roman"/>
              </a:rPr>
              <a:t> between ambient noise and earthquake imaging:</a:t>
            </a:r>
          </a:p>
          <a:p>
            <a:pPr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	ambient noise (6-40 sec) is in a different but overlapping frequency band from</a:t>
            </a:r>
          </a:p>
          <a:p>
            <a:pPr>
              <a:spcAft>
                <a:spcPts val="600"/>
              </a:spcAft>
            </a:pPr>
            <a:r>
              <a:rPr lang="en-US" sz="2000">
                <a:latin typeface="Times New Roman"/>
                <a:cs typeface="Times New Roman"/>
              </a:rPr>
              <a:t>		earthquake waves (25-80 sec),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 	ambient noise amplitude field is a complicated story,</a:t>
            </a:r>
          </a:p>
          <a:p>
            <a:pPr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	earthquake waves require “finite frequency” corrections (performed </a:t>
            </a:r>
          </a:p>
          <a:p>
            <a:r>
              <a:rPr lang="en-US" sz="2000">
                <a:latin typeface="Times New Roman"/>
                <a:cs typeface="Times New Roman"/>
              </a:rPr>
              <a:t>		through amplitudes) because they’re longer period .</a:t>
            </a:r>
          </a:p>
          <a:p>
            <a:endParaRPr lang="en-US" sz="2000">
              <a:latin typeface="Times New Roman"/>
              <a:cs typeface="Times New Roman"/>
            </a:endParaRPr>
          </a:p>
          <a:p>
            <a:r>
              <a:rPr lang="en-US" sz="2000" b="1">
                <a:latin typeface="Times New Roman"/>
                <a:cs typeface="Times New Roman"/>
              </a:rPr>
              <a:t>Gloss over the details and complications</a:t>
            </a:r>
            <a:r>
              <a:rPr lang="en-US" sz="2000">
                <a:latin typeface="Times New Roman"/>
                <a:cs typeface="Times New Roman"/>
              </a:rPr>
              <a:t>: but “the devil is in the details”.</a:t>
            </a:r>
          </a:p>
          <a:p>
            <a:r>
              <a:rPr lang="en-US" sz="2000">
                <a:latin typeface="Times New Roman"/>
                <a:cs typeface="Times New Roman"/>
              </a:rPr>
              <a:t>	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6" name="Rectangle 5"/>
          <p:cNvSpPr/>
          <p:nvPr/>
        </p:nvSpPr>
        <p:spPr>
          <a:xfrm>
            <a:off x="200550" y="361434"/>
            <a:ext cx="51915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>
                <a:latin typeface="Times New Roman"/>
                <a:cs typeface="Times New Roman"/>
              </a:rPr>
              <a:t>“New” Tomographic Methology: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31900" y="812800"/>
            <a:ext cx="2479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Travel Time Field τ(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37200" y="825500"/>
            <a:ext cx="2507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  Amplitude Field A(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22300" y="4373034"/>
            <a:ext cx="660400" cy="6053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4200" y="4339178"/>
            <a:ext cx="707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24 s </a:t>
            </a:r>
          </a:p>
          <a:p>
            <a:r>
              <a:rPr lang="en-US"/>
              <a:t>Q16A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074333" y="5668433"/>
            <a:ext cx="762000" cy="21166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1179589"/>
            <a:ext cx="4253968" cy="463492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841500" y="5664200"/>
            <a:ext cx="1206500" cy="25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710267" y="5651500"/>
            <a:ext cx="6089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travel time (s)                                                  normalized amplitude</a:t>
            </a:r>
          </a:p>
        </p:txBody>
      </p:sp>
      <p:pic>
        <p:nvPicPr>
          <p:cNvPr id="28" name="Picture 27" descr="AN amp sym 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4100" y="1270000"/>
            <a:ext cx="3793778" cy="391669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054600" y="4368800"/>
            <a:ext cx="660400" cy="6053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037664" y="4351866"/>
            <a:ext cx="749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16 s </a:t>
            </a:r>
          </a:p>
          <a:p>
            <a:r>
              <a:rPr lang="en-US"/>
              <a:t>M12A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22300" y="4368800"/>
            <a:ext cx="660400" cy="6053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09600" y="4364566"/>
            <a:ext cx="707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24 s </a:t>
            </a:r>
          </a:p>
          <a:p>
            <a:r>
              <a:rPr lang="en-US"/>
              <a:t>Q16A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480300" y="4699000"/>
            <a:ext cx="1054100" cy="279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493000" y="4648200"/>
            <a:ext cx="1057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symmetric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800600" y="1231900"/>
            <a:ext cx="4025900" cy="3962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346700" y="5537200"/>
            <a:ext cx="28448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299200" y="2654300"/>
            <a:ext cx="11963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Currently</a:t>
            </a:r>
          </a:p>
          <a:p>
            <a:r>
              <a:rPr lang="en-US" sz="2000">
                <a:latin typeface="Times New Roman"/>
                <a:cs typeface="Times New Roman"/>
              </a:rPr>
              <a:t>Unknown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3500" y="50800"/>
            <a:ext cx="5397500" cy="5715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41300" y="101600"/>
            <a:ext cx="5142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Basic Observables From Ambient Noise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610100" y="5378270"/>
            <a:ext cx="4533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>
                <a:latin typeface="Times New Roman"/>
                <a:cs typeface="Times New Roman"/>
              </a:rPr>
              <a:t>Tsai, V. C. (2011), Understanding the amplitudes of noise correlation measurements, </a:t>
            </a:r>
            <a:r>
              <a:rPr lang="en-US" sz="1600" i="1">
                <a:latin typeface="Times New Roman"/>
                <a:cs typeface="Times New Roman"/>
              </a:rPr>
              <a:t>J. Geophys. Res</a:t>
            </a:r>
            <a:r>
              <a:rPr lang="en-US" sz="1600">
                <a:latin typeface="Times New Roman"/>
                <a:cs typeface="Times New Roman"/>
              </a:rPr>
              <a:t>., 	116, B09311, doi:10.1029/2011JB008483.</a:t>
            </a:r>
          </a:p>
        </p:txBody>
      </p:sp>
      <p:sp>
        <p:nvSpPr>
          <p:cNvPr id="35" name="Footer Placeholder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3500" y="215900"/>
            <a:ext cx="5397500" cy="5715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T Am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6776"/>
            <a:ext cx="9144000" cy="474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1400" y="1054100"/>
            <a:ext cx="2479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Travel Time Field τ(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16600" y="1003300"/>
            <a:ext cx="23929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Amplitude Field A(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37000" y="2730500"/>
            <a:ext cx="12093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60 s</a:t>
            </a:r>
          </a:p>
          <a:p>
            <a:r>
              <a:rPr lang="en-US"/>
              <a:t>Kuril Is Eq</a:t>
            </a:r>
          </a:p>
          <a:p>
            <a:r>
              <a:rPr lang="en-US"/>
              <a:t>7 Apr 2009</a:t>
            </a:r>
          </a:p>
          <a:p>
            <a:r>
              <a:rPr lang="en-US"/>
              <a:t>Ms = 6.8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1300" y="266700"/>
            <a:ext cx="512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Basic Observables From An Earthquake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302000" y="6286500"/>
            <a:ext cx="2438400" cy="393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96900" y="6233636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latin typeface="Times New Roman"/>
                <a:cs typeface="Times New Roman"/>
              </a:rPr>
              <a:t>Lin, F.C. and M.H. Ritzwoller, Helmholtz surface wave tomography for isotropic and azimuthally anisotropic 	structure, </a:t>
            </a:r>
            <a:r>
              <a:rPr lang="en-US" sz="1400" i="1">
                <a:latin typeface="Times New Roman"/>
                <a:cs typeface="Times New Roman"/>
              </a:rPr>
              <a:t>Geophys. J. Int</a:t>
            </a:r>
            <a:r>
              <a:rPr lang="en-US" sz="1400">
                <a:latin typeface="Times New Roman"/>
                <a:cs typeface="Times New Roman"/>
              </a:rPr>
              <a:t>., 186, 1104-1120, 2011.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2900" y="288837"/>
            <a:ext cx="8648700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>
                <a:latin typeface="Times New Roman"/>
                <a:cs typeface="Times New Roman"/>
              </a:rPr>
              <a:t>“New” Methology: </a:t>
            </a:r>
          </a:p>
          <a:p>
            <a:r>
              <a:rPr lang="en-US" sz="2000" b="1">
                <a:latin typeface="Times New Roman"/>
                <a:cs typeface="Times New Roman"/>
              </a:rPr>
              <a:t>	</a:t>
            </a:r>
            <a:r>
              <a:rPr lang="en-US" sz="2000">
                <a:latin typeface="Times New Roman"/>
                <a:cs typeface="Times New Roman"/>
              </a:rPr>
              <a:t>	Guided by the 2-D wave equation </a:t>
            </a:r>
            <a:r>
              <a:rPr lang="en-US" sz="2000" b="1">
                <a:latin typeface="Times New Roman"/>
                <a:cs typeface="Times New Roman"/>
              </a:rPr>
              <a:t>locally without inversion</a:t>
            </a:r>
            <a:r>
              <a:rPr lang="en-US" sz="2000">
                <a:latin typeface="Times New Roman"/>
                <a:cs typeface="Times New Roman"/>
              </a:rPr>
              <a:t>.</a:t>
            </a:r>
          </a:p>
          <a:p>
            <a:endParaRPr lang="en-US" sz="2000">
              <a:latin typeface="Times New Roman"/>
              <a:cs typeface="Times New Roman"/>
            </a:endParaRPr>
          </a:p>
          <a:p>
            <a:endParaRPr lang="en-US" sz="2000">
              <a:latin typeface="Times New Roman"/>
              <a:cs typeface="Times New Roman"/>
            </a:endParaRPr>
          </a:p>
          <a:p>
            <a:endParaRPr lang="en-US" sz="2000">
              <a:latin typeface="Times New Roman"/>
              <a:cs typeface="Times New Roman"/>
            </a:endParaRPr>
          </a:p>
          <a:p>
            <a:endParaRPr lang="en-US" sz="2000">
              <a:latin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en-US" sz="2000">
                <a:latin typeface="Times New Roman"/>
                <a:cs typeface="Times New Roman"/>
              </a:rPr>
              <a:t>		</a:t>
            </a:r>
          </a:p>
        </p:txBody>
      </p:sp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2990850" y="1301750"/>
          <a:ext cx="2825750" cy="811213"/>
        </p:xfrm>
        <a:graphic>
          <a:graphicData uri="http://schemas.openxmlformats.org/presentationml/2006/ole">
            <p:oleObj spid="_x0000_s421890" name="Equation" r:id="rId3" imgW="1460500" imgH="419100" progId="Equation.DSMT4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00100" y="2184400"/>
            <a:ext cx="7315074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Times New Roman"/>
                <a:cs typeface="Times New Roman"/>
              </a:rPr>
              <a:t>Normally</a:t>
            </a:r>
            <a:r>
              <a:rPr lang="en-US" sz="2000">
                <a:latin typeface="Times New Roman"/>
                <a:cs typeface="Times New Roman"/>
              </a:rPr>
              <a:t>:</a:t>
            </a:r>
          </a:p>
          <a:p>
            <a:r>
              <a:rPr lang="en-US" sz="2000">
                <a:latin typeface="Times New Roman"/>
                <a:cs typeface="Times New Roman"/>
              </a:rPr>
              <a:t>	Approximations are made.</a:t>
            </a:r>
          </a:p>
          <a:p>
            <a:r>
              <a:rPr lang="en-US" sz="2000">
                <a:latin typeface="Times New Roman"/>
                <a:cs typeface="Times New Roman"/>
              </a:rPr>
              <a:t>	Solutions for measurable quantities are in the form of integrals.</a:t>
            </a:r>
          </a:p>
          <a:p>
            <a:r>
              <a:rPr lang="en-US" sz="2000">
                <a:latin typeface="Times New Roman"/>
                <a:cs typeface="Times New Roman"/>
              </a:rPr>
              <a:t>	Inverse problem, undoes the effect of the solution – deintegrates.</a:t>
            </a:r>
          </a:p>
          <a:p>
            <a:r>
              <a:rPr lang="en-US" sz="2000">
                <a:latin typeface="Times New Roman"/>
                <a:cs typeface="Times New Roman"/>
              </a:rPr>
              <a:t>	Basis functions are </a:t>
            </a:r>
            <a:r>
              <a:rPr lang="en-US" sz="2000" b="1">
                <a:latin typeface="Times New Roman"/>
                <a:cs typeface="Times New Roman"/>
              </a:rPr>
              <a:t>global </a:t>
            </a:r>
            <a:r>
              <a:rPr lang="en-US" sz="2000">
                <a:latin typeface="Times New Roman"/>
                <a:cs typeface="Times New Roman"/>
              </a:rPr>
              <a:t>quantities.</a:t>
            </a:r>
          </a:p>
          <a:p>
            <a:endParaRPr lang="en-US" sz="2000">
              <a:latin typeface="Times New Roman"/>
              <a:cs typeface="Times New Roman"/>
            </a:endParaRPr>
          </a:p>
          <a:p>
            <a:r>
              <a:rPr lang="en-US" sz="2000" b="1">
                <a:latin typeface="Times New Roman"/>
                <a:cs typeface="Times New Roman"/>
              </a:rPr>
              <a:t>Approach here:</a:t>
            </a:r>
          </a:p>
          <a:p>
            <a:r>
              <a:rPr lang="en-US" sz="2000">
                <a:latin typeface="Times New Roman"/>
                <a:cs typeface="Times New Roman"/>
              </a:rPr>
              <a:t>	Make measurements of the wavefield.</a:t>
            </a:r>
          </a:p>
          <a:p>
            <a:r>
              <a:rPr lang="en-US" sz="2000">
                <a:latin typeface="Times New Roman"/>
                <a:cs typeface="Times New Roman"/>
              </a:rPr>
              <a:t>	Interpret them </a:t>
            </a:r>
            <a:r>
              <a:rPr lang="en-US" sz="2000" b="1">
                <a:latin typeface="Times New Roman"/>
                <a:cs typeface="Times New Roman"/>
              </a:rPr>
              <a:t>locally</a:t>
            </a:r>
            <a:r>
              <a:rPr lang="en-US" sz="2000">
                <a:latin typeface="Times New Roman"/>
                <a:cs typeface="Times New Roman"/>
              </a:rPr>
              <a:t> guided by the wave equation.</a:t>
            </a:r>
          </a:p>
          <a:p>
            <a:r>
              <a:rPr lang="en-US" sz="2000">
                <a:latin typeface="Times New Roman"/>
                <a:cs typeface="Times New Roman"/>
              </a:rPr>
              <a:t>	There is no “solution” and no “deintegration”.</a:t>
            </a:r>
          </a:p>
          <a:p>
            <a:r>
              <a:rPr lang="en-US" sz="2000">
                <a:latin typeface="Times New Roman"/>
                <a:cs typeface="Times New Roman"/>
              </a:rPr>
              <a:t>	There is no “inversion”.</a:t>
            </a:r>
          </a:p>
          <a:p>
            <a:endParaRPr lang="en-US" sz="2000">
              <a:latin typeface="Times New Roman"/>
              <a:cs typeface="Times New Roman"/>
            </a:endParaRPr>
          </a:p>
          <a:p>
            <a:r>
              <a:rPr lang="en-US" sz="2000">
                <a:latin typeface="Times New Roman"/>
                <a:cs typeface="Times New Roman"/>
              </a:rPr>
              <a:t>		</a:t>
            </a:r>
            <a:r>
              <a:rPr lang="en-US">
                <a:latin typeface="Times New Roman"/>
                <a:cs typeface="Times New Roman"/>
              </a:rPr>
              <a:t>e.g. Wielandt, Friederich, Pollitz, Langston, Fan-Chi Lin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2900" y="288837"/>
            <a:ext cx="8648700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>
                <a:latin typeface="Times New Roman"/>
                <a:cs typeface="Times New Roman"/>
              </a:rPr>
              <a:t>“New” Methology: </a:t>
            </a:r>
          </a:p>
          <a:p>
            <a:r>
              <a:rPr lang="en-US" sz="2000" b="1">
                <a:latin typeface="Times New Roman"/>
                <a:cs typeface="Times New Roman"/>
              </a:rPr>
              <a:t>	</a:t>
            </a:r>
            <a:r>
              <a:rPr lang="en-US" sz="2000">
                <a:latin typeface="Times New Roman"/>
                <a:cs typeface="Times New Roman"/>
              </a:rPr>
              <a:t>	Guided by the 2-D wave equation </a:t>
            </a:r>
            <a:r>
              <a:rPr lang="en-US" sz="2000" b="1">
                <a:latin typeface="Times New Roman"/>
                <a:cs typeface="Times New Roman"/>
              </a:rPr>
              <a:t>locally without inversion</a:t>
            </a:r>
            <a:r>
              <a:rPr lang="en-US" sz="2000">
                <a:latin typeface="Times New Roman"/>
                <a:cs typeface="Times New Roman"/>
              </a:rPr>
              <a:t>.</a:t>
            </a:r>
          </a:p>
          <a:p>
            <a:endParaRPr lang="en-US" sz="2000">
              <a:latin typeface="Times New Roman"/>
              <a:cs typeface="Times New Roman"/>
            </a:endParaRPr>
          </a:p>
          <a:p>
            <a:endParaRPr lang="en-US" sz="2000">
              <a:latin typeface="Times New Roman"/>
              <a:cs typeface="Times New Roman"/>
            </a:endParaRPr>
          </a:p>
          <a:p>
            <a:endParaRPr lang="en-US" sz="2000">
              <a:latin typeface="Times New Roman"/>
              <a:cs typeface="Times New Roman"/>
            </a:endParaRPr>
          </a:p>
          <a:p>
            <a:endParaRPr lang="en-US" sz="2000">
              <a:latin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en-US" sz="2000">
                <a:latin typeface="Times New Roman"/>
                <a:cs typeface="Times New Roman"/>
              </a:rPr>
              <a:t>		</a:t>
            </a:r>
          </a:p>
        </p:txBody>
      </p:sp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2990850" y="1301750"/>
          <a:ext cx="2825750" cy="811213"/>
        </p:xfrm>
        <a:graphic>
          <a:graphicData uri="http://schemas.openxmlformats.org/presentationml/2006/ole">
            <p:oleObj spid="_x0000_s390146" name="Equation" r:id="rId3" imgW="1460500" imgH="419100" progId="Equation.DSMT4">
              <p:embed/>
            </p:oleObj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8" name="Rectangle 7"/>
          <p:cNvSpPr/>
          <p:nvPr/>
        </p:nvSpPr>
        <p:spPr>
          <a:xfrm>
            <a:off x="584200" y="2618651"/>
            <a:ext cx="78613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>
                <a:latin typeface="Times New Roman"/>
                <a:cs typeface="Times New Roman"/>
              </a:rPr>
              <a:t>Two step “inference”:</a:t>
            </a:r>
          </a:p>
          <a:p>
            <a:pPr>
              <a:spcAft>
                <a:spcPts val="600"/>
              </a:spcAft>
            </a:pPr>
            <a:r>
              <a:rPr lang="en-US" sz="2000">
                <a:latin typeface="Times New Roman"/>
                <a:cs typeface="Times New Roman"/>
              </a:rPr>
              <a:t>		</a:t>
            </a:r>
            <a:r>
              <a:rPr lang="en-US" sz="2000" b="1">
                <a:latin typeface="Times New Roman"/>
                <a:cs typeface="Times New Roman"/>
              </a:rPr>
              <a:t>Step 1: </a:t>
            </a:r>
            <a:r>
              <a:rPr lang="en-US" sz="2000">
                <a:latin typeface="Times New Roman"/>
                <a:cs typeface="Times New Roman"/>
              </a:rPr>
              <a:t>Phase velocity maps produced by Eikonal or Helmholtz 					tomography, with uncertainties.</a:t>
            </a:r>
          </a:p>
          <a:p>
            <a:pPr>
              <a:spcAft>
                <a:spcPts val="1200"/>
              </a:spcAft>
            </a:pPr>
            <a:r>
              <a:rPr lang="en-US" sz="2000">
                <a:latin typeface="Times New Roman"/>
                <a:cs typeface="Times New Roman"/>
              </a:rPr>
              <a:t>				Ambient noise (8-40s)	Earthquakes (25-80s)</a:t>
            </a:r>
          </a:p>
          <a:p>
            <a:r>
              <a:rPr lang="en-US" sz="2000">
                <a:latin typeface="Times New Roman"/>
                <a:cs typeface="Times New Roman"/>
              </a:rPr>
              <a:t>	</a:t>
            </a:r>
            <a:r>
              <a:rPr lang="en-US" sz="2000" b="1">
                <a:latin typeface="Times New Roman"/>
                <a:cs typeface="Times New Roman"/>
              </a:rPr>
              <a:t>	Step 2</a:t>
            </a:r>
            <a:r>
              <a:rPr lang="en-US" sz="2000">
                <a:latin typeface="Times New Roman"/>
                <a:cs typeface="Times New Roman"/>
              </a:rPr>
              <a:t>: Monte Carlo inversion</a:t>
            </a:r>
          </a:p>
          <a:p>
            <a:pPr>
              <a:spcAft>
                <a:spcPts val="1200"/>
              </a:spcAft>
            </a:pPr>
            <a:r>
              <a:rPr lang="en-US" sz="2000">
                <a:latin typeface="Times New Roman"/>
                <a:cs typeface="Times New Roman"/>
              </a:rPr>
              <a:t>				Ensemble of models gives uncertainties subject to prior 					information.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368300" y="468868"/>
            <a:ext cx="6655705" cy="461665"/>
            <a:chOff x="368300" y="468868"/>
            <a:chExt cx="6655705" cy="461665"/>
          </a:xfrm>
        </p:grpSpPr>
        <p:sp>
          <p:nvSpPr>
            <p:cNvPr id="4" name="TextBox 3"/>
            <p:cNvSpPr txBox="1"/>
            <p:nvPr/>
          </p:nvSpPr>
          <p:spPr>
            <a:xfrm>
              <a:off x="368300" y="468868"/>
              <a:ext cx="60038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Times New Roman"/>
                  <a:cs typeface="Times New Roman"/>
                </a:rPr>
                <a:t>2-D Wave Equation for Surface Wave Potential  </a:t>
              </a: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/>
          </p:nvGraphicFramePr>
          <p:xfrm>
            <a:off x="6264274" y="569912"/>
            <a:ext cx="759731" cy="319087"/>
          </p:xfrm>
          <a:graphic>
            <a:graphicData uri="http://schemas.openxmlformats.org/presentationml/2006/ole">
              <p:oleObj spid="_x0000_s16386" name="Equation" r:id="rId3" imgW="635000" imgH="266700" progId="Equation.DSMT4">
                <p:embed/>
              </p:oleObj>
            </a:graphicData>
          </a:graphic>
        </p:graphicFrame>
      </p:grp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806449" y="1238250"/>
          <a:ext cx="2825752" cy="810868"/>
        </p:xfrm>
        <a:graphic>
          <a:graphicData uri="http://schemas.openxmlformats.org/presentationml/2006/ole">
            <p:oleObj spid="_x0000_s16387" name="Equation" r:id="rId4" imgW="1460500" imgH="419100" progId="Equation.DSMT4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356100" y="1282700"/>
            <a:ext cx="4125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/>
                <a:cs typeface="Times New Roman"/>
              </a:rPr>
              <a:t>α(</a:t>
            </a:r>
            <a:r>
              <a:rPr lang="en-US" sz="1400" b="1">
                <a:latin typeface="Times New Roman"/>
                <a:cs typeface="Times New Roman"/>
              </a:rPr>
              <a:t>r</a:t>
            </a:r>
            <a:r>
              <a:rPr lang="en-US" sz="1400">
                <a:latin typeface="Times New Roman"/>
                <a:cs typeface="Times New Roman"/>
              </a:rPr>
              <a:t>) = anelastic attenuation (inferred)</a:t>
            </a:r>
          </a:p>
          <a:p>
            <a:r>
              <a:rPr lang="en-US" sz="1400">
                <a:latin typeface="Times New Roman"/>
                <a:cs typeface="Times New Roman"/>
              </a:rPr>
              <a:t>c(</a:t>
            </a:r>
            <a:r>
              <a:rPr lang="en-US" sz="1400" b="1">
                <a:latin typeface="Times New Roman"/>
                <a:cs typeface="Times New Roman"/>
              </a:rPr>
              <a:t>r</a:t>
            </a:r>
            <a:r>
              <a:rPr lang="en-US" sz="1400">
                <a:latin typeface="Times New Roman"/>
                <a:cs typeface="Times New Roman"/>
              </a:rPr>
              <a:t>) = phase speed (inferred)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318000" y="1257300"/>
            <a:ext cx="2946400" cy="6223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368300" y="468868"/>
            <a:ext cx="6655705" cy="461665"/>
            <a:chOff x="368300" y="468868"/>
            <a:chExt cx="6655705" cy="461665"/>
          </a:xfrm>
        </p:grpSpPr>
        <p:sp>
          <p:nvSpPr>
            <p:cNvPr id="4" name="TextBox 3"/>
            <p:cNvSpPr txBox="1"/>
            <p:nvPr/>
          </p:nvSpPr>
          <p:spPr>
            <a:xfrm>
              <a:off x="368300" y="468868"/>
              <a:ext cx="60038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Times New Roman"/>
                  <a:cs typeface="Times New Roman"/>
                </a:rPr>
                <a:t>2-D Wave Equation for Surface Wave Potential  </a:t>
              </a: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/>
          </p:nvGraphicFramePr>
          <p:xfrm>
            <a:off x="6264274" y="569912"/>
            <a:ext cx="759731" cy="319087"/>
          </p:xfrm>
          <a:graphic>
            <a:graphicData uri="http://schemas.openxmlformats.org/presentationml/2006/ole">
              <p:oleObj spid="_x0000_s108546" name="Equation" r:id="rId3" imgW="635000" imgH="266700" progId="Equation.DSMT4">
                <p:embed/>
              </p:oleObj>
            </a:graphicData>
          </a:graphic>
        </p:graphicFrame>
      </p:grp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806449" y="1238250"/>
          <a:ext cx="2825752" cy="810868"/>
        </p:xfrm>
        <a:graphic>
          <a:graphicData uri="http://schemas.openxmlformats.org/presentationml/2006/ole">
            <p:oleObj spid="_x0000_s108547" name="Equation" r:id="rId4" imgW="1460500" imgH="419100" progId="Equation.DSMT4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356100" y="1282700"/>
            <a:ext cx="4125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/>
                <a:cs typeface="Times New Roman"/>
              </a:rPr>
              <a:t>α(</a:t>
            </a:r>
            <a:r>
              <a:rPr lang="en-US" sz="1400" b="1">
                <a:latin typeface="Times New Roman"/>
                <a:cs typeface="Times New Roman"/>
              </a:rPr>
              <a:t>r</a:t>
            </a:r>
            <a:r>
              <a:rPr lang="en-US" sz="1400">
                <a:latin typeface="Times New Roman"/>
                <a:cs typeface="Times New Roman"/>
              </a:rPr>
              <a:t>) = anelastic attenuation (inferred)</a:t>
            </a:r>
          </a:p>
          <a:p>
            <a:r>
              <a:rPr lang="en-US" sz="1400">
                <a:latin typeface="Times New Roman"/>
                <a:cs typeface="Times New Roman"/>
              </a:rPr>
              <a:t>c(</a:t>
            </a:r>
            <a:r>
              <a:rPr lang="en-US" sz="1400" b="1">
                <a:latin typeface="Times New Roman"/>
                <a:cs typeface="Times New Roman"/>
              </a:rPr>
              <a:t>r</a:t>
            </a:r>
            <a:r>
              <a:rPr lang="en-US" sz="1400">
                <a:latin typeface="Times New Roman"/>
                <a:cs typeface="Times New Roman"/>
              </a:rPr>
              <a:t>) = phase speed (inferred)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750888" y="2489200"/>
          <a:ext cx="5708650" cy="393700"/>
        </p:xfrm>
        <a:graphic>
          <a:graphicData uri="http://schemas.openxmlformats.org/presentationml/2006/ole">
            <p:oleObj spid="_x0000_s108548" name="Equation" r:id="rId5" imgW="2946400" imgH="203200" progId="Equation.DSMT4">
              <p:embed/>
            </p:oleObj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778000" y="2946400"/>
            <a:ext cx="5422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/>
                <a:cs typeface="Times New Roman"/>
              </a:rPr>
              <a:t>A(</a:t>
            </a:r>
            <a:r>
              <a:rPr lang="en-US" sz="1400" b="1">
                <a:latin typeface="Times New Roman"/>
                <a:cs typeface="Times New Roman"/>
              </a:rPr>
              <a:t>r</a:t>
            </a:r>
            <a:r>
              <a:rPr lang="en-US" sz="1400">
                <a:latin typeface="Times New Roman"/>
                <a:cs typeface="Times New Roman"/>
              </a:rPr>
              <a:t>) = amplitude	(observed)</a:t>
            </a:r>
          </a:p>
          <a:p>
            <a:r>
              <a:rPr lang="en-US" sz="1400">
                <a:latin typeface="Times New Roman"/>
                <a:cs typeface="Times New Roman"/>
              </a:rPr>
              <a:t>τ(</a:t>
            </a:r>
            <a:r>
              <a:rPr lang="en-US" sz="1400" b="1">
                <a:latin typeface="Times New Roman"/>
                <a:cs typeface="Times New Roman"/>
              </a:rPr>
              <a:t>r</a:t>
            </a:r>
            <a:r>
              <a:rPr lang="en-US" sz="1400">
                <a:latin typeface="Times New Roman"/>
                <a:cs typeface="Times New Roman"/>
              </a:rPr>
              <a:t>) = travel time	(observed)</a:t>
            </a:r>
          </a:p>
          <a:p>
            <a:r>
              <a:rPr lang="en-US" sz="1400">
                <a:latin typeface="Times New Roman"/>
                <a:cs typeface="Times New Roman"/>
              </a:rPr>
              <a:t>β(</a:t>
            </a:r>
            <a:r>
              <a:rPr lang="en-US" sz="1400" b="1">
                <a:latin typeface="Times New Roman"/>
                <a:cs typeface="Times New Roman"/>
              </a:rPr>
              <a:t>r</a:t>
            </a:r>
            <a:r>
              <a:rPr lang="en-US" sz="1400">
                <a:latin typeface="Times New Roman"/>
                <a:cs typeface="Times New Roman"/>
              </a:rPr>
              <a:t>) = local amplification, a 3-D effect (inferred)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318000" y="1257300"/>
            <a:ext cx="2946400" cy="6223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752600" y="2984500"/>
            <a:ext cx="3683000" cy="736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632296" y="2463800"/>
            <a:ext cx="2312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 New Roman"/>
                <a:cs typeface="Times New Roman"/>
              </a:rPr>
              <a:t>Tanimoto, 1990</a:t>
            </a:r>
          </a:p>
          <a:p>
            <a:r>
              <a:rPr lang="en-US" sz="1400">
                <a:latin typeface="Times New Roman"/>
                <a:cs typeface="Times New Roman"/>
              </a:rPr>
              <a:t>Tromp &amp; Dahlen, 1992, 1993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pic>
        <p:nvPicPr>
          <p:cNvPr id="466947" name="Picture 3" descr="sketch_body_sur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143000"/>
            <a:ext cx="4305300" cy="2149475"/>
          </a:xfrm>
          <a:prstGeom prst="rect">
            <a:avLst/>
          </a:prstGeom>
          <a:noFill/>
        </p:spPr>
      </p:pic>
      <p:sp>
        <p:nvSpPr>
          <p:cNvPr id="466948" name="Text Box 4"/>
          <p:cNvSpPr txBox="1">
            <a:spLocks noChangeArrowheads="1"/>
          </p:cNvSpPr>
          <p:nvPr/>
        </p:nvSpPr>
        <p:spPr bwMode="auto">
          <a:xfrm>
            <a:off x="900113" y="2768600"/>
            <a:ext cx="32766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200" b="1">
                <a:solidFill>
                  <a:srgbClr val="0000FF"/>
                </a:solidFill>
                <a:ea typeface="MS PGothic" pitchFamily="34" charset="-128"/>
                <a:cs typeface="MS PGothic" pitchFamily="34" charset="-128"/>
              </a:rPr>
              <a:t>Body waves</a:t>
            </a:r>
            <a:r>
              <a:rPr lang="en-US" altLang="zh-CN" sz="1200">
                <a:ea typeface="MS PGothic" pitchFamily="34" charset="-128"/>
                <a:cs typeface="MS PGothic" pitchFamily="34" charset="-128"/>
              </a:rPr>
              <a:t> sample deep parts of the Earth</a:t>
            </a:r>
            <a:endParaRPr lang="en-US" altLang="zh-CN" sz="1200" b="1">
              <a:solidFill>
                <a:srgbClr val="FF0000"/>
              </a:solidFill>
              <a:ea typeface="MS PGothic" pitchFamily="34" charset="-128"/>
              <a:cs typeface="MS PGothic" pitchFamily="34" charset="-128"/>
            </a:endParaRPr>
          </a:p>
          <a:p>
            <a:pPr>
              <a:spcBef>
                <a:spcPct val="50000"/>
              </a:spcBef>
            </a:pPr>
            <a:r>
              <a:rPr lang="en-US" altLang="zh-CN" sz="1200" b="1">
                <a:solidFill>
                  <a:srgbClr val="FF0000"/>
                </a:solidFill>
                <a:ea typeface="MS PGothic" pitchFamily="34" charset="-128"/>
                <a:cs typeface="MS PGothic" pitchFamily="34" charset="-128"/>
              </a:rPr>
              <a:t>Surface waves</a:t>
            </a:r>
            <a:r>
              <a:rPr lang="en-US" altLang="zh-CN" sz="1200">
                <a:ea typeface="MS PGothic" pitchFamily="34" charset="-128"/>
                <a:cs typeface="MS PGothic" pitchFamily="34" charset="-128"/>
              </a:rPr>
              <a:t> sample the crust and upper mantle</a:t>
            </a:r>
          </a:p>
        </p:txBody>
      </p:sp>
      <p:sp>
        <p:nvSpPr>
          <p:cNvPr id="466950" name="Text Box 6"/>
          <p:cNvSpPr txBox="1">
            <a:spLocks noChangeArrowheads="1"/>
          </p:cNvSpPr>
          <p:nvPr/>
        </p:nvSpPr>
        <p:spPr bwMode="auto">
          <a:xfrm>
            <a:off x="822325" y="2998788"/>
            <a:ext cx="184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endParaRPr kumimoji="1" lang="en-US" sz="1200">
              <a:latin typeface="Times New Roman" pitchFamily="-112" charset="0"/>
              <a:ea typeface="宋体" pitchFamily="-112" charset="-122"/>
              <a:cs typeface="宋体" pitchFamily="-112" charset="-122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80988" y="3598863"/>
            <a:ext cx="5356225" cy="2444750"/>
            <a:chOff x="1008" y="2544"/>
            <a:chExt cx="3374" cy="1540"/>
          </a:xfrm>
        </p:grpSpPr>
        <p:pic>
          <p:nvPicPr>
            <p:cNvPr id="466949" name="Picture 5" descr="sei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08" y="2544"/>
              <a:ext cx="3374" cy="1540"/>
            </a:xfrm>
            <a:prstGeom prst="rect">
              <a:avLst/>
            </a:prstGeom>
            <a:noFill/>
          </p:spPr>
        </p:pic>
        <p:sp>
          <p:nvSpPr>
            <p:cNvPr id="466951" name="Text Box 7"/>
            <p:cNvSpPr txBox="1">
              <a:spLocks noChangeArrowheads="1"/>
            </p:cNvSpPr>
            <p:nvPr/>
          </p:nvSpPr>
          <p:spPr bwMode="auto">
            <a:xfrm>
              <a:off x="1190" y="2736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kumimoji="1" lang="en-US" altLang="zh-CN">
                  <a:latin typeface="Times New Roman" pitchFamily="-112" charset="0"/>
                  <a:ea typeface="宋体" pitchFamily="-112" charset="-122"/>
                  <a:cs typeface="宋体" pitchFamily="-112" charset="-122"/>
                </a:rPr>
                <a:t>P</a:t>
              </a:r>
            </a:p>
          </p:txBody>
        </p:sp>
        <p:sp>
          <p:nvSpPr>
            <p:cNvPr id="466952" name="Text Box 8"/>
            <p:cNvSpPr txBox="1">
              <a:spLocks noChangeArrowheads="1"/>
            </p:cNvSpPr>
            <p:nvPr/>
          </p:nvSpPr>
          <p:spPr bwMode="auto">
            <a:xfrm>
              <a:off x="1190" y="3168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kumimoji="1" lang="en-US" altLang="zh-CN">
                  <a:latin typeface="Times New Roman" pitchFamily="-112" charset="0"/>
                  <a:ea typeface="宋体" pitchFamily="-112" charset="-122"/>
                  <a:cs typeface="宋体" pitchFamily="-112" charset="-122"/>
                </a:rPr>
                <a:t>P</a:t>
              </a:r>
            </a:p>
          </p:txBody>
        </p:sp>
        <p:sp>
          <p:nvSpPr>
            <p:cNvPr id="466953" name="Text Box 9"/>
            <p:cNvSpPr txBox="1">
              <a:spLocks noChangeArrowheads="1"/>
            </p:cNvSpPr>
            <p:nvPr/>
          </p:nvSpPr>
          <p:spPr bwMode="auto">
            <a:xfrm>
              <a:off x="1985" y="2736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kumimoji="1" lang="en-US" altLang="zh-CN">
                  <a:latin typeface="Times New Roman" pitchFamily="-112" charset="0"/>
                  <a:ea typeface="宋体" pitchFamily="-112" charset="-122"/>
                  <a:cs typeface="宋体" pitchFamily="-112" charset="-122"/>
                </a:rPr>
                <a:t>S</a:t>
              </a:r>
            </a:p>
          </p:txBody>
        </p:sp>
        <p:sp>
          <p:nvSpPr>
            <p:cNvPr id="466954" name="Text Box 10"/>
            <p:cNvSpPr txBox="1">
              <a:spLocks noChangeArrowheads="1"/>
            </p:cNvSpPr>
            <p:nvPr/>
          </p:nvSpPr>
          <p:spPr bwMode="auto">
            <a:xfrm>
              <a:off x="1985" y="3216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kumimoji="1" lang="en-US" altLang="zh-CN">
                  <a:latin typeface="Times New Roman" pitchFamily="-112" charset="0"/>
                  <a:ea typeface="宋体" pitchFamily="-112" charset="-122"/>
                  <a:cs typeface="宋体" pitchFamily="-112" charset="-122"/>
                </a:rPr>
                <a:t>S</a:t>
              </a:r>
            </a:p>
          </p:txBody>
        </p:sp>
        <p:sp>
          <p:nvSpPr>
            <p:cNvPr id="466955" name="Text Box 11"/>
            <p:cNvSpPr txBox="1">
              <a:spLocks noChangeArrowheads="1"/>
            </p:cNvSpPr>
            <p:nvPr/>
          </p:nvSpPr>
          <p:spPr bwMode="auto">
            <a:xfrm>
              <a:off x="1985" y="3626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kumimoji="1" lang="en-US" altLang="zh-CN">
                  <a:latin typeface="Times New Roman" pitchFamily="-112" charset="0"/>
                  <a:ea typeface="宋体" pitchFamily="-112" charset="-122"/>
                  <a:cs typeface="宋体" pitchFamily="-112" charset="-122"/>
                </a:rPr>
                <a:t>S</a:t>
              </a:r>
            </a:p>
          </p:txBody>
        </p:sp>
      </p:grpSp>
      <p:pic>
        <p:nvPicPr>
          <p:cNvPr id="466957" name="Picture 13" descr="earthquake-l-r-waves-pass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38800" y="1668463"/>
            <a:ext cx="3271838" cy="3454400"/>
          </a:xfrm>
          <a:prstGeom prst="rect">
            <a:avLst/>
          </a:prstGeom>
          <a:noFill/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342900" y="223838"/>
            <a:ext cx="3365500" cy="89376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1. Some Background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37100" y="203200"/>
            <a:ext cx="37915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Surface Waves: Rayleigh and Love</a:t>
            </a:r>
          </a:p>
          <a:p>
            <a:r>
              <a:rPr lang="en-US" sz="2000">
                <a:latin typeface="Times New Roman"/>
                <a:cs typeface="Times New Roman"/>
              </a:rPr>
              <a:t>Dispersion</a:t>
            </a:r>
          </a:p>
          <a:p>
            <a:r>
              <a:rPr lang="en-US" sz="2000">
                <a:latin typeface="Times New Roman"/>
                <a:cs typeface="Times New Roman"/>
              </a:rPr>
              <a:t>Phase and Group speed.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368300" y="468868"/>
            <a:ext cx="6655705" cy="461665"/>
            <a:chOff x="368300" y="468868"/>
            <a:chExt cx="6655705" cy="461665"/>
          </a:xfrm>
        </p:grpSpPr>
        <p:sp>
          <p:nvSpPr>
            <p:cNvPr id="4" name="TextBox 3"/>
            <p:cNvSpPr txBox="1"/>
            <p:nvPr/>
          </p:nvSpPr>
          <p:spPr>
            <a:xfrm>
              <a:off x="368300" y="468868"/>
              <a:ext cx="60038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Times New Roman"/>
                  <a:cs typeface="Times New Roman"/>
                </a:rPr>
                <a:t>2-D Wave Equation for Surface Wave Potential  </a:t>
              </a: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/>
          </p:nvGraphicFramePr>
          <p:xfrm>
            <a:off x="6264274" y="569912"/>
            <a:ext cx="759731" cy="319087"/>
          </p:xfrm>
          <a:graphic>
            <a:graphicData uri="http://schemas.openxmlformats.org/presentationml/2006/ole">
              <p:oleObj spid="_x0000_s109570" name="Equation" r:id="rId3" imgW="635000" imgH="266700" progId="Equation.DSMT4">
                <p:embed/>
              </p:oleObj>
            </a:graphicData>
          </a:graphic>
        </p:graphicFrame>
      </p:grp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806449" y="1238250"/>
          <a:ext cx="2825752" cy="810868"/>
        </p:xfrm>
        <a:graphic>
          <a:graphicData uri="http://schemas.openxmlformats.org/presentationml/2006/ole">
            <p:oleObj spid="_x0000_s109571" name="Equation" r:id="rId4" imgW="1460500" imgH="419100" progId="Equation.DSMT4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356100" y="1282700"/>
            <a:ext cx="4125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/>
                <a:cs typeface="Times New Roman"/>
              </a:rPr>
              <a:t>α(</a:t>
            </a:r>
            <a:r>
              <a:rPr lang="en-US" sz="1400" b="1">
                <a:latin typeface="Times New Roman"/>
                <a:cs typeface="Times New Roman"/>
              </a:rPr>
              <a:t>r</a:t>
            </a:r>
            <a:r>
              <a:rPr lang="en-US" sz="1400">
                <a:latin typeface="Times New Roman"/>
                <a:cs typeface="Times New Roman"/>
              </a:rPr>
              <a:t>) = anelastic attenuation (inferred)</a:t>
            </a:r>
          </a:p>
          <a:p>
            <a:r>
              <a:rPr lang="en-US" sz="1400">
                <a:latin typeface="Times New Roman"/>
                <a:cs typeface="Times New Roman"/>
              </a:rPr>
              <a:t>c(</a:t>
            </a:r>
            <a:r>
              <a:rPr lang="en-US" sz="1400" b="1">
                <a:latin typeface="Times New Roman"/>
                <a:cs typeface="Times New Roman"/>
              </a:rPr>
              <a:t>r</a:t>
            </a:r>
            <a:r>
              <a:rPr lang="en-US" sz="1400">
                <a:latin typeface="Times New Roman"/>
                <a:cs typeface="Times New Roman"/>
              </a:rPr>
              <a:t>) = phase speed (inferred)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750888" y="2489200"/>
          <a:ext cx="5708650" cy="393700"/>
        </p:xfrm>
        <a:graphic>
          <a:graphicData uri="http://schemas.openxmlformats.org/presentationml/2006/ole">
            <p:oleObj spid="_x0000_s109572" name="Equation" r:id="rId5" imgW="2946400" imgH="203200" progId="Equation.DSMT4">
              <p:embed/>
            </p:oleObj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778000" y="2946400"/>
            <a:ext cx="5422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/>
                <a:cs typeface="Times New Roman"/>
              </a:rPr>
              <a:t>A(</a:t>
            </a:r>
            <a:r>
              <a:rPr lang="en-US" sz="1400" b="1">
                <a:latin typeface="Times New Roman"/>
                <a:cs typeface="Times New Roman"/>
              </a:rPr>
              <a:t>r</a:t>
            </a:r>
            <a:r>
              <a:rPr lang="en-US" sz="1400">
                <a:latin typeface="Times New Roman"/>
                <a:cs typeface="Times New Roman"/>
              </a:rPr>
              <a:t>) = amplitude	(observed)</a:t>
            </a:r>
          </a:p>
          <a:p>
            <a:r>
              <a:rPr lang="en-US" sz="1400">
                <a:latin typeface="Times New Roman"/>
                <a:cs typeface="Times New Roman"/>
              </a:rPr>
              <a:t>τ(</a:t>
            </a:r>
            <a:r>
              <a:rPr lang="en-US" sz="1400" b="1">
                <a:latin typeface="Times New Roman"/>
                <a:cs typeface="Times New Roman"/>
              </a:rPr>
              <a:t>r</a:t>
            </a:r>
            <a:r>
              <a:rPr lang="en-US" sz="1400">
                <a:latin typeface="Times New Roman"/>
                <a:cs typeface="Times New Roman"/>
              </a:rPr>
              <a:t>) = travel time	(observed)</a:t>
            </a:r>
          </a:p>
          <a:p>
            <a:r>
              <a:rPr lang="en-US" sz="1400">
                <a:latin typeface="Times New Roman"/>
                <a:cs typeface="Times New Roman"/>
              </a:rPr>
              <a:t>β(</a:t>
            </a:r>
            <a:r>
              <a:rPr lang="en-US" sz="1400" b="1">
                <a:latin typeface="Times New Roman"/>
                <a:cs typeface="Times New Roman"/>
              </a:rPr>
              <a:t>r</a:t>
            </a:r>
            <a:r>
              <a:rPr lang="en-US" sz="1400">
                <a:latin typeface="Times New Roman"/>
                <a:cs typeface="Times New Roman"/>
              </a:rPr>
              <a:t>) = local amplification, a 3-D effect (inferred)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5100" y="400050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Real Part -</a:t>
            </a:r>
            <a:r>
              <a:rPr lang="en-US" sz="2400" b="1">
                <a:latin typeface="Times New Roman"/>
                <a:cs typeface="Times New Roman"/>
              </a:rPr>
              <a:t>- Helmholtz Equation</a:t>
            </a:r>
            <a:r>
              <a:rPr lang="en-US" sz="2400">
                <a:latin typeface="Times New Roman"/>
                <a:cs typeface="Times New Roman"/>
              </a:rPr>
              <a:t>:			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318000" y="1257300"/>
            <a:ext cx="2946400" cy="6223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752600" y="2984500"/>
            <a:ext cx="3683000" cy="736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295275" y="4502150"/>
          <a:ext cx="3943350" cy="869950"/>
        </p:xfrm>
        <a:graphic>
          <a:graphicData uri="http://schemas.openxmlformats.org/presentationml/2006/ole">
            <p:oleObj spid="_x0000_s109573" name="Equation" r:id="rId6" imgW="1955800" imgH="431800" progId="Equation.DSMT4">
              <p:embed/>
            </p:oleObj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632296" y="2463800"/>
            <a:ext cx="2312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 New Roman"/>
                <a:cs typeface="Times New Roman"/>
              </a:rPr>
              <a:t>Tanimoto, 1990</a:t>
            </a:r>
          </a:p>
          <a:p>
            <a:r>
              <a:rPr lang="en-US" sz="1400">
                <a:latin typeface="Times New Roman"/>
                <a:cs typeface="Times New Roman"/>
              </a:rPr>
              <a:t>Tromp &amp; Dahlen, 1992, 1993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3100" y="5829300"/>
            <a:ext cx="2775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 New Roman"/>
                <a:cs typeface="Times New Roman"/>
              </a:rPr>
              <a:t>Shearer, </a:t>
            </a:r>
            <a:r>
              <a:rPr lang="en-US" sz="1400" i="1">
                <a:latin typeface="Times New Roman"/>
                <a:cs typeface="Times New Roman"/>
              </a:rPr>
              <a:t>Intro to Seismology</a:t>
            </a:r>
            <a:r>
              <a:rPr lang="en-US" sz="1400">
                <a:latin typeface="Times New Roman"/>
                <a:cs typeface="Times New Roman"/>
              </a:rPr>
              <a:t>, App. 3</a:t>
            </a: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9300" y="5346700"/>
            <a:ext cx="276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Set β = 1 for simplicity.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368300" y="468868"/>
            <a:ext cx="6655705" cy="461665"/>
            <a:chOff x="368300" y="468868"/>
            <a:chExt cx="6655705" cy="461665"/>
          </a:xfrm>
        </p:grpSpPr>
        <p:sp>
          <p:nvSpPr>
            <p:cNvPr id="4" name="TextBox 3"/>
            <p:cNvSpPr txBox="1"/>
            <p:nvPr/>
          </p:nvSpPr>
          <p:spPr>
            <a:xfrm>
              <a:off x="368300" y="468868"/>
              <a:ext cx="60038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Times New Roman"/>
                  <a:cs typeface="Times New Roman"/>
                </a:rPr>
                <a:t>2-D Wave Equation for Surface Wave Potential  </a:t>
              </a: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/>
          </p:nvGraphicFramePr>
          <p:xfrm>
            <a:off x="6264274" y="569912"/>
            <a:ext cx="759731" cy="319087"/>
          </p:xfrm>
          <a:graphic>
            <a:graphicData uri="http://schemas.openxmlformats.org/presentationml/2006/ole">
              <p:oleObj spid="_x0000_s110594" name="Equation" r:id="rId3" imgW="635000" imgH="266700" progId="Equation.DSMT4">
                <p:embed/>
              </p:oleObj>
            </a:graphicData>
          </a:graphic>
        </p:graphicFrame>
      </p:grp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806449" y="1238250"/>
          <a:ext cx="2825752" cy="810868"/>
        </p:xfrm>
        <a:graphic>
          <a:graphicData uri="http://schemas.openxmlformats.org/presentationml/2006/ole">
            <p:oleObj spid="_x0000_s110595" name="Equation" r:id="rId4" imgW="1460500" imgH="419100" progId="Equation.DSMT4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356100" y="1282700"/>
            <a:ext cx="4125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/>
                <a:cs typeface="Times New Roman"/>
              </a:rPr>
              <a:t>α(</a:t>
            </a:r>
            <a:r>
              <a:rPr lang="en-US" sz="1400" b="1">
                <a:latin typeface="Times New Roman"/>
                <a:cs typeface="Times New Roman"/>
              </a:rPr>
              <a:t>r</a:t>
            </a:r>
            <a:r>
              <a:rPr lang="en-US" sz="1400">
                <a:latin typeface="Times New Roman"/>
                <a:cs typeface="Times New Roman"/>
              </a:rPr>
              <a:t>) = anelastic attenuation (inferred)</a:t>
            </a:r>
          </a:p>
          <a:p>
            <a:r>
              <a:rPr lang="en-US" sz="1400">
                <a:latin typeface="Times New Roman"/>
                <a:cs typeface="Times New Roman"/>
              </a:rPr>
              <a:t>c(</a:t>
            </a:r>
            <a:r>
              <a:rPr lang="en-US" sz="1400" b="1">
                <a:latin typeface="Times New Roman"/>
                <a:cs typeface="Times New Roman"/>
              </a:rPr>
              <a:t>r</a:t>
            </a:r>
            <a:r>
              <a:rPr lang="en-US" sz="1400">
                <a:latin typeface="Times New Roman"/>
                <a:cs typeface="Times New Roman"/>
              </a:rPr>
              <a:t>) = phase speed (inferred)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750888" y="2489200"/>
          <a:ext cx="5708650" cy="393700"/>
        </p:xfrm>
        <a:graphic>
          <a:graphicData uri="http://schemas.openxmlformats.org/presentationml/2006/ole">
            <p:oleObj spid="_x0000_s110596" name="Equation" r:id="rId5" imgW="2946400" imgH="203200" progId="Equation.DSMT4">
              <p:embed/>
            </p:oleObj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778000" y="2946400"/>
            <a:ext cx="5422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/>
                <a:cs typeface="Times New Roman"/>
              </a:rPr>
              <a:t>A(</a:t>
            </a:r>
            <a:r>
              <a:rPr lang="en-US" sz="1400" b="1">
                <a:latin typeface="Times New Roman"/>
                <a:cs typeface="Times New Roman"/>
              </a:rPr>
              <a:t>r</a:t>
            </a:r>
            <a:r>
              <a:rPr lang="en-US" sz="1400">
                <a:latin typeface="Times New Roman"/>
                <a:cs typeface="Times New Roman"/>
              </a:rPr>
              <a:t>) = amplitude	(observed)</a:t>
            </a:r>
          </a:p>
          <a:p>
            <a:r>
              <a:rPr lang="en-US" sz="1400">
                <a:latin typeface="Times New Roman"/>
                <a:cs typeface="Times New Roman"/>
              </a:rPr>
              <a:t>τ(</a:t>
            </a:r>
            <a:r>
              <a:rPr lang="en-US" sz="1400" b="1">
                <a:latin typeface="Times New Roman"/>
                <a:cs typeface="Times New Roman"/>
              </a:rPr>
              <a:t>r</a:t>
            </a:r>
            <a:r>
              <a:rPr lang="en-US" sz="1400">
                <a:latin typeface="Times New Roman"/>
                <a:cs typeface="Times New Roman"/>
              </a:rPr>
              <a:t>) = travel time	(observed)</a:t>
            </a:r>
          </a:p>
          <a:p>
            <a:r>
              <a:rPr lang="en-US" sz="1400">
                <a:latin typeface="Times New Roman"/>
                <a:cs typeface="Times New Roman"/>
              </a:rPr>
              <a:t>β(</a:t>
            </a:r>
            <a:r>
              <a:rPr lang="en-US" sz="1400" b="1">
                <a:latin typeface="Times New Roman"/>
                <a:cs typeface="Times New Roman"/>
              </a:rPr>
              <a:t>r</a:t>
            </a:r>
            <a:r>
              <a:rPr lang="en-US" sz="1400">
                <a:latin typeface="Times New Roman"/>
                <a:cs typeface="Times New Roman"/>
              </a:rPr>
              <a:t>) = local amplification, a 3-D effect (inferred)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5100" y="400050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Real Part -</a:t>
            </a:r>
            <a:r>
              <a:rPr lang="en-US" sz="2400" b="1">
                <a:latin typeface="Times New Roman"/>
                <a:cs typeface="Times New Roman"/>
              </a:rPr>
              <a:t>- Helmholtz Equation</a:t>
            </a:r>
            <a:r>
              <a:rPr lang="en-US" sz="2400">
                <a:latin typeface="Times New Roman"/>
                <a:cs typeface="Times New Roman"/>
              </a:rPr>
              <a:t>:		Imaginary Part:			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318000" y="1257300"/>
            <a:ext cx="2946400" cy="6223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752600" y="2984500"/>
            <a:ext cx="3683000" cy="736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295275" y="4502150"/>
          <a:ext cx="3943350" cy="869950"/>
        </p:xfrm>
        <a:graphic>
          <a:graphicData uri="http://schemas.openxmlformats.org/presentationml/2006/ole">
            <p:oleObj spid="_x0000_s110597" name="Equation" r:id="rId6" imgW="1955800" imgH="431800" progId="Equation.DSMT4">
              <p:embed/>
            </p:oleObj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749300" y="5346700"/>
            <a:ext cx="276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Set β = 1 for simplicity.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32296" y="2463800"/>
            <a:ext cx="2312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 New Roman"/>
                <a:cs typeface="Times New Roman"/>
              </a:rPr>
              <a:t>Tanimoto, 1990</a:t>
            </a:r>
          </a:p>
          <a:p>
            <a:r>
              <a:rPr lang="en-US" sz="1400">
                <a:latin typeface="Times New Roman"/>
                <a:cs typeface="Times New Roman"/>
              </a:rPr>
              <a:t>Tromp &amp; Dahlen, 1992, 1993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3100" y="5829300"/>
            <a:ext cx="2775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 New Roman"/>
                <a:cs typeface="Times New Roman"/>
              </a:rPr>
              <a:t>Shearer, </a:t>
            </a:r>
            <a:r>
              <a:rPr lang="en-US" sz="1400" i="1">
                <a:latin typeface="Times New Roman"/>
                <a:cs typeface="Times New Roman"/>
              </a:rPr>
              <a:t>Intro to Seismology</a:t>
            </a:r>
            <a:r>
              <a:rPr lang="en-US" sz="1400">
                <a:latin typeface="Times New Roman"/>
                <a:cs typeface="Times New Roman"/>
              </a:rPr>
              <a:t>, App. 3</a:t>
            </a: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4662488" y="4476750"/>
          <a:ext cx="4403725" cy="947738"/>
        </p:xfrm>
        <a:graphic>
          <a:graphicData uri="http://schemas.openxmlformats.org/presentationml/2006/ole">
            <p:oleObj spid="_x0000_s110598" name="Equation" r:id="rId7" imgW="2184400" imgH="469900" progId="Equation.DSMT4">
              <p:embed/>
            </p:oleObj>
          </a:graphicData>
        </a:graphic>
      </p:graphicFrame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416300" y="6438900"/>
            <a:ext cx="2413000" cy="266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820581" y="5657671"/>
            <a:ext cx="44199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Lin et al., GJI, 2009. (Eikonal tomography)</a:t>
            </a:r>
          </a:p>
          <a:p>
            <a:r>
              <a:rPr lang="en-US">
                <a:latin typeface="Times New Roman"/>
                <a:cs typeface="Times New Roman"/>
              </a:rPr>
              <a:t>Lin et al., GJI, 2011. (Helmholtz tomography)</a:t>
            </a:r>
          </a:p>
          <a:p>
            <a:r>
              <a:rPr lang="en-US">
                <a:latin typeface="Times New Roman"/>
                <a:cs typeface="Times New Roman"/>
              </a:rPr>
              <a:t>Lin et al., JGR, 2012. (Amplification)</a:t>
            </a:r>
          </a:p>
          <a:p>
            <a:r>
              <a:rPr lang="en-US">
                <a:latin typeface="Times New Roman"/>
                <a:cs typeface="Times New Roman"/>
              </a:rPr>
              <a:t>Lin et al., GRL, 2012. (Ellipticity)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826000" y="5689600"/>
            <a:ext cx="4318000" cy="1168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07606" y="618217"/>
            <a:ext cx="5978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/>
                <a:cs typeface="Times New Roman"/>
              </a:rPr>
              <a:t>Rewrite the Real-Part Equation First: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1701087" y="1803566"/>
          <a:ext cx="2560637" cy="844550"/>
        </p:xfrm>
        <a:graphic>
          <a:graphicData uri="http://schemas.openxmlformats.org/presentationml/2006/ole">
            <p:oleObj spid="_x0000_s131074" name="Equation" r:id="rId3" imgW="1270000" imgH="419100" progId="Equation.DSMT4">
              <p:embed/>
            </p:oleObj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782549" y="2038516"/>
            <a:ext cx="252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Helmholtz equation</a:t>
            </a:r>
          </a:p>
        </p:txBody>
      </p:sp>
      <p:grpSp>
        <p:nvGrpSpPr>
          <p:cNvPr id="2" name="Group 18"/>
          <p:cNvGrpSpPr/>
          <p:nvPr/>
        </p:nvGrpSpPr>
        <p:grpSpPr>
          <a:xfrm>
            <a:off x="397656" y="4628982"/>
            <a:ext cx="8401158" cy="954107"/>
            <a:chOff x="359556" y="4628982"/>
            <a:chExt cx="8401158" cy="954107"/>
          </a:xfrm>
        </p:grpSpPr>
        <p:sp>
          <p:nvSpPr>
            <p:cNvPr id="16" name="TextBox 15"/>
            <p:cNvSpPr txBox="1"/>
            <p:nvPr/>
          </p:nvSpPr>
          <p:spPr>
            <a:xfrm>
              <a:off x="359556" y="4628982"/>
              <a:ext cx="840115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Times New Roman"/>
                  <a:cs typeface="Times New Roman"/>
                </a:rPr>
                <a:t>Local measurements of        and         determine </a:t>
              </a:r>
            </a:p>
            <a:p>
              <a:r>
                <a:rPr lang="en-US" sz="2800">
                  <a:latin typeface="Times New Roman"/>
                  <a:cs typeface="Times New Roman"/>
                </a:rPr>
                <a:t>										slowness-squared </a:t>
              </a:r>
              <a:r>
                <a:rPr lang="en-US" sz="2800" b="1" i="1">
                  <a:latin typeface="Times New Roman"/>
                  <a:cs typeface="Times New Roman"/>
                </a:rPr>
                <a:t>locally</a:t>
              </a:r>
              <a:r>
                <a:rPr lang="en-US" sz="2800">
                  <a:latin typeface="Times New Roman"/>
                  <a:cs typeface="Times New Roman"/>
                </a:rPr>
                <a:t>.  </a:t>
              </a:r>
            </a:p>
          </p:txBody>
        </p:sp>
        <p:graphicFrame>
          <p:nvGraphicFramePr>
            <p:cNvPr id="17" name="Object 16"/>
            <p:cNvGraphicFramePr>
              <a:graphicFrameLocks noChangeAspect="1"/>
            </p:cNvGraphicFramePr>
            <p:nvPr/>
          </p:nvGraphicFramePr>
          <p:xfrm>
            <a:off x="3899142" y="4730582"/>
            <a:ext cx="577623" cy="425617"/>
          </p:xfrm>
          <a:graphic>
            <a:graphicData uri="http://schemas.openxmlformats.org/presentationml/2006/ole">
              <p:oleObj spid="_x0000_s131075" name="Equation" r:id="rId4" imgW="241300" imgH="177800" progId="Equation.DSMT4">
                <p:embed/>
              </p:oleObj>
            </a:graphicData>
          </a:graphic>
        </p:graphicFrame>
        <p:graphicFrame>
          <p:nvGraphicFramePr>
            <p:cNvPr id="18" name="Object 17"/>
            <p:cNvGraphicFramePr>
              <a:graphicFrameLocks noChangeAspect="1"/>
            </p:cNvGraphicFramePr>
            <p:nvPr/>
          </p:nvGraphicFramePr>
          <p:xfrm>
            <a:off x="5059955" y="4693270"/>
            <a:ext cx="723327" cy="462929"/>
          </p:xfrm>
          <a:graphic>
            <a:graphicData uri="http://schemas.openxmlformats.org/presentationml/2006/ole">
              <p:oleObj spid="_x0000_s131076" name="Equation" r:id="rId5" imgW="317500" imgH="203200" progId="Equation.DSMT4">
                <p:embed/>
              </p:oleObj>
            </a:graphicData>
          </a:graphic>
        </p:graphicFrame>
      </p:grpSp>
      <p:cxnSp>
        <p:nvCxnSpPr>
          <p:cNvPr id="21" name="Straight Connector 20"/>
          <p:cNvCxnSpPr/>
          <p:nvPr/>
        </p:nvCxnSpPr>
        <p:spPr>
          <a:xfrm rot="10800000" flipV="1">
            <a:off x="1401049" y="2648116"/>
            <a:ext cx="279400" cy="228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97749" y="3016416"/>
            <a:ext cx="2135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slowness-squared</a:t>
            </a:r>
          </a:p>
          <a:p>
            <a:r>
              <a:rPr lang="en-US" sz="2000">
                <a:latin typeface="Times New Roman"/>
                <a:cs typeface="Times New Roman"/>
              </a:rPr>
              <a:t> (inferred quantity)</a:t>
            </a:r>
          </a:p>
        </p:txBody>
      </p:sp>
      <p:cxnSp>
        <p:nvCxnSpPr>
          <p:cNvPr id="24" name="Straight Connector 23"/>
          <p:cNvCxnSpPr/>
          <p:nvPr/>
        </p:nvCxnSpPr>
        <p:spPr>
          <a:xfrm rot="16200000" flipH="1">
            <a:off x="2378949" y="2851316"/>
            <a:ext cx="825500" cy="114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671049" y="3372016"/>
            <a:ext cx="19628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oberved quantity,</a:t>
            </a:r>
          </a:p>
          <a:p>
            <a:r>
              <a:rPr lang="en-US" sz="2000">
                <a:latin typeface="Times New Roman"/>
                <a:cs typeface="Times New Roman"/>
              </a:rPr>
              <a:t>geometrical ray</a:t>
            </a:r>
          </a:p>
          <a:p>
            <a:r>
              <a:rPr lang="en-US" sz="2000">
                <a:latin typeface="Times New Roman"/>
                <a:cs typeface="Times New Roman"/>
              </a:rPr>
              <a:t>theory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4182349" y="2648116"/>
            <a:ext cx="533400" cy="444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690349" y="3397416"/>
            <a:ext cx="4173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observed quantity, “finite frequency” </a:t>
            </a:r>
          </a:p>
          <a:p>
            <a:r>
              <a:rPr lang="en-US" sz="2000">
                <a:latin typeface="Times New Roman"/>
                <a:cs typeface="Times New Roman"/>
              </a:rPr>
              <a:t>                                             correction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566149" y="1733716"/>
            <a:ext cx="2819400" cy="990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81000" y="4406900"/>
            <a:ext cx="83595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At higher frequencies, the second term on the RHS can be dropped </a:t>
            </a:r>
          </a:p>
          <a:p>
            <a:r>
              <a:rPr lang="en-US" sz="2400">
                <a:latin typeface="Times New Roman"/>
                <a:cs typeface="Times New Roman"/>
              </a:rPr>
              <a:t>approximately, yielding geometric ray theory:</a:t>
            </a: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1701087" y="1803566"/>
          <a:ext cx="2560637" cy="844550"/>
        </p:xfrm>
        <a:graphic>
          <a:graphicData uri="http://schemas.openxmlformats.org/presentationml/2006/ole">
            <p:oleObj spid="_x0000_s17413" name="Equation" r:id="rId3" imgW="1270000" imgH="419100" progId="Equation.DSMT4">
              <p:embed/>
            </p:oleObj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5782549" y="2038516"/>
            <a:ext cx="252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Helmholtz equation</a:t>
            </a:r>
          </a:p>
        </p:txBody>
      </p:sp>
      <p:cxnSp>
        <p:nvCxnSpPr>
          <p:cNvPr id="27" name="Straight Connector 26"/>
          <p:cNvCxnSpPr/>
          <p:nvPr/>
        </p:nvCxnSpPr>
        <p:spPr>
          <a:xfrm rot="10800000" flipV="1">
            <a:off x="1401049" y="2648116"/>
            <a:ext cx="279400" cy="228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97749" y="3016416"/>
            <a:ext cx="2135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slowness-squared</a:t>
            </a:r>
          </a:p>
          <a:p>
            <a:r>
              <a:rPr lang="en-US" sz="2000">
                <a:latin typeface="Times New Roman"/>
                <a:cs typeface="Times New Roman"/>
              </a:rPr>
              <a:t> (inferred quantity)</a:t>
            </a:r>
          </a:p>
        </p:txBody>
      </p:sp>
      <p:cxnSp>
        <p:nvCxnSpPr>
          <p:cNvPr id="31" name="Straight Connector 30"/>
          <p:cNvCxnSpPr/>
          <p:nvPr/>
        </p:nvCxnSpPr>
        <p:spPr>
          <a:xfrm rot="16200000" flipH="1">
            <a:off x="2378949" y="2851316"/>
            <a:ext cx="825500" cy="114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182349" y="2648116"/>
            <a:ext cx="533400" cy="444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690349" y="3397416"/>
            <a:ext cx="4173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observed quantity, “finite frequency” </a:t>
            </a:r>
          </a:p>
          <a:p>
            <a:r>
              <a:rPr lang="en-US" sz="2000">
                <a:latin typeface="Times New Roman"/>
                <a:cs typeface="Times New Roman"/>
              </a:rPr>
              <a:t>                                             correction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566149" y="1733716"/>
            <a:ext cx="2819400" cy="990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414" name="Object 6"/>
          <p:cNvGraphicFramePr>
            <a:graphicFrameLocks noChangeAspect="1"/>
          </p:cNvGraphicFramePr>
          <p:nvPr/>
        </p:nvGraphicFramePr>
        <p:xfrm>
          <a:off x="2319338" y="5518150"/>
          <a:ext cx="1025525" cy="869950"/>
        </p:xfrm>
        <a:graphic>
          <a:graphicData uri="http://schemas.openxmlformats.org/presentationml/2006/ole">
            <p:oleObj spid="_x0000_s17414" name="Equation" r:id="rId4" imgW="508000" imgH="431800" progId="Equation.DSMT4">
              <p:embed/>
            </p:oleObj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4163654" y="5761375"/>
            <a:ext cx="1929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Eikonal equation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003268" y="5420930"/>
            <a:ext cx="1545003" cy="10998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07606" y="618217"/>
            <a:ext cx="5978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/>
                <a:cs typeface="Times New Roman"/>
              </a:rPr>
              <a:t>Rewrite the Real-Part Equation First: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71049" y="3372016"/>
            <a:ext cx="19628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oberved quantity,</a:t>
            </a:r>
          </a:p>
          <a:p>
            <a:r>
              <a:rPr lang="en-US" sz="2000">
                <a:latin typeface="Times New Roman"/>
                <a:cs typeface="Times New Roman"/>
              </a:rPr>
              <a:t>geometrical ray</a:t>
            </a:r>
          </a:p>
          <a:p>
            <a:r>
              <a:rPr lang="en-US" sz="2000">
                <a:latin typeface="Times New Roman"/>
                <a:cs typeface="Times New Roman"/>
              </a:rPr>
              <a:t>theory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471" y="381000"/>
            <a:ext cx="8225329" cy="6902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39901" y="482600"/>
            <a:ext cx="797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"/>
                <a:cs typeface="Times"/>
              </a:rPr>
              <a:t>Localized Tomography: Eikonal Tomography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889000" y="1430338"/>
          <a:ext cx="2208213" cy="1185862"/>
        </p:xfrm>
        <a:graphic>
          <a:graphicData uri="http://schemas.openxmlformats.org/presentationml/2006/ole">
            <p:oleObj spid="_x0000_s19458" name="Equation" r:id="rId3" imgW="850900" imgH="457200" progId="Equation.DSMT4">
              <p:embed/>
            </p:oleObj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231900" y="2616200"/>
            <a:ext cx="1921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"/>
                <a:cs typeface="Times"/>
              </a:rPr>
              <a:t>eikonal equation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5800" y="1358900"/>
            <a:ext cx="2641600" cy="1295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96900" y="3136900"/>
            <a:ext cx="2888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"/>
                <a:cs typeface="Times"/>
              </a:rPr>
              <a:t>Valid: &lt; 50 sec period</a:t>
            </a:r>
          </a:p>
        </p:txBody>
      </p:sp>
      <p:pic>
        <p:nvPicPr>
          <p:cNvPr id="20" name="Picture 19" descr="T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275" y="1243089"/>
            <a:ext cx="5104762" cy="556190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600700" y="1054100"/>
            <a:ext cx="2203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"/>
                <a:cs typeface="Times"/>
              </a:rPr>
              <a:t>24 sec Rayleigh wave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0500" y="3987800"/>
            <a:ext cx="4051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>
                <a:latin typeface="Times"/>
                <a:cs typeface="Times"/>
              </a:rPr>
              <a:t> Eikonal eqn can be used for ambient</a:t>
            </a:r>
          </a:p>
          <a:p>
            <a:r>
              <a:rPr lang="en-US" sz="2000">
                <a:latin typeface="Times"/>
                <a:cs typeface="Times"/>
              </a:rPr>
              <a:t>	noise.</a:t>
            </a:r>
          </a:p>
          <a:p>
            <a:endParaRPr lang="en-US" sz="2000">
              <a:latin typeface="Times"/>
              <a:cs typeface="Times"/>
            </a:endParaRPr>
          </a:p>
          <a:p>
            <a:pPr>
              <a:buFont typeface="Arial"/>
              <a:buChar char="•"/>
            </a:pPr>
            <a:r>
              <a:rPr lang="en-US" sz="2000">
                <a:latin typeface="Times"/>
                <a:cs typeface="Times"/>
              </a:rPr>
              <a:t> But, not for earthquakes above ~50s 	where there is amplitude 	information.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081236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>
                <a:latin typeface="Times New Roman"/>
                <a:cs typeface="Times New Roman"/>
              </a:rPr>
              <a:t>Lin, F.-C., M.H. Ritzwoller, and R. Snieder, Eikonal Tomography: Surface wave tomography by phase-front tracking across a regional broad-band seismic array, </a:t>
            </a:r>
            <a:r>
              <a:rPr lang="en-US" sz="1100" i="1">
                <a:latin typeface="Times New Roman"/>
                <a:cs typeface="Times New Roman"/>
              </a:rPr>
              <a:t>Geophys. J. Int., </a:t>
            </a:r>
            <a:r>
              <a:rPr lang="en-US" sz="1100">
                <a:latin typeface="Times New Roman"/>
                <a:cs typeface="Times New Roman"/>
              </a:rPr>
              <a:t>177(3), 1091-1110, 2009.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471" y="381000"/>
            <a:ext cx="8225329" cy="6902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39901" y="482600"/>
            <a:ext cx="797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"/>
                <a:cs typeface="Times"/>
              </a:rPr>
              <a:t>Localized Tomography: Eikonal Tomography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68700" y="1155700"/>
            <a:ext cx="2203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"/>
                <a:cs typeface="Times"/>
              </a:rPr>
              <a:t>24 sec Rayleigh wave</a:t>
            </a:r>
          </a:p>
        </p:txBody>
      </p:sp>
      <p:pic>
        <p:nvPicPr>
          <p:cNvPr id="10" name="Picture 9" descr="Picture 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1" y="1551941"/>
            <a:ext cx="4424127" cy="4935873"/>
          </a:xfrm>
          <a:prstGeom prst="rect">
            <a:avLst/>
          </a:prstGeom>
        </p:spPr>
      </p:pic>
      <p:pic>
        <p:nvPicPr>
          <p:cNvPr id="11" name="Picture 10" descr="Picture 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568451"/>
            <a:ext cx="4399365" cy="492761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638300" y="1485900"/>
            <a:ext cx="1752600" cy="330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54200" y="1435100"/>
            <a:ext cx="1293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"/>
                <a:cs typeface="Times"/>
              </a:rPr>
              <a:t>phase speed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588000" y="1485900"/>
            <a:ext cx="2641600" cy="330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765800" y="1435100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"/>
                <a:cs typeface="Times"/>
              </a:rPr>
              <a:t>direction of propagation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06800" y="5219700"/>
            <a:ext cx="2247900" cy="1358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483" name="Object 3"/>
          <p:cNvGraphicFramePr>
            <a:graphicFrameLocks noChangeAspect="1"/>
          </p:cNvGraphicFramePr>
          <p:nvPr/>
        </p:nvGraphicFramePr>
        <p:xfrm>
          <a:off x="3632200" y="5316538"/>
          <a:ext cx="2208213" cy="1185862"/>
        </p:xfrm>
        <a:graphic>
          <a:graphicData uri="http://schemas.openxmlformats.org/presentationml/2006/ole">
            <p:oleObj spid="_x0000_s20483" name="Equation" r:id="rId5" imgW="850900" imgH="457200" progId="Equation.DSMT4">
              <p:embed/>
            </p:oleObj>
          </a:graphicData>
        </a:graphic>
      </p:graphicFrame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Picture 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1" y="1454151"/>
            <a:ext cx="3768889" cy="42044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1471" y="381000"/>
            <a:ext cx="8225329" cy="6902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39901" y="482600"/>
            <a:ext cx="797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"/>
                <a:cs typeface="Times"/>
              </a:rPr>
              <a:t>Localized Tomography: Eikonal Tomography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68700" y="1155700"/>
            <a:ext cx="2203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"/>
                <a:cs typeface="Times"/>
              </a:rPr>
              <a:t>24 sec Rayleigh wave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38300" y="1485900"/>
            <a:ext cx="1752600" cy="330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54200" y="1435100"/>
            <a:ext cx="1293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"/>
                <a:cs typeface="Times"/>
              </a:rPr>
              <a:t>phase speed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06800" y="5219700"/>
            <a:ext cx="2247900" cy="1358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Picture 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000" y="1637665"/>
            <a:ext cx="4440000" cy="337142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737100" y="1625600"/>
            <a:ext cx="355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 rot="10800000" flipV="1">
            <a:off x="2070100" y="2730500"/>
            <a:ext cx="2971800" cy="698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Isosceles Triangle 25"/>
          <p:cNvSpPr>
            <a:spLocks/>
          </p:cNvSpPr>
          <p:nvPr/>
        </p:nvSpPr>
        <p:spPr>
          <a:xfrm>
            <a:off x="1828800" y="3365500"/>
            <a:ext cx="265176" cy="22860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915400" y="2650067"/>
            <a:ext cx="228600" cy="13292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3632200" y="5316538"/>
          <a:ext cx="2208213" cy="1185862"/>
        </p:xfrm>
        <a:graphic>
          <a:graphicData uri="http://schemas.openxmlformats.org/presentationml/2006/ole">
            <p:oleObj spid="_x0000_s21507" name="Equation" r:id="rId5" imgW="850900" imgH="457200" progId="Equation.DSMT4">
              <p:embed/>
            </p:oleObj>
          </a:graphicData>
        </a:graphic>
      </p:graphicFrame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Picture 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1" y="1454151"/>
            <a:ext cx="3768889" cy="42044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1471" y="381000"/>
            <a:ext cx="8225329" cy="6902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39901" y="482600"/>
            <a:ext cx="797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"/>
                <a:cs typeface="Times"/>
              </a:rPr>
              <a:t>Localized Tomography: Eikonal Tomography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68700" y="1155700"/>
            <a:ext cx="2203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"/>
                <a:cs typeface="Times"/>
              </a:rPr>
              <a:t>24 sec Rayleigh wave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38300" y="1485900"/>
            <a:ext cx="1752600" cy="330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54200" y="1435100"/>
            <a:ext cx="1293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"/>
                <a:cs typeface="Times"/>
              </a:rPr>
              <a:t>phase speed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06800" y="5219700"/>
            <a:ext cx="2247900" cy="1358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/>
          <p:cNvSpPr>
            <a:spLocks/>
          </p:cNvSpPr>
          <p:nvPr/>
        </p:nvSpPr>
        <p:spPr>
          <a:xfrm>
            <a:off x="2628900" y="4267200"/>
            <a:ext cx="265176" cy="22860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889500" y="1778000"/>
            <a:ext cx="355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Picture 1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0022" y="1629621"/>
            <a:ext cx="4171428" cy="3382857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rot="10800000" flipV="1">
            <a:off x="2895600" y="2730500"/>
            <a:ext cx="2146300" cy="16637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737100" y="1625600"/>
            <a:ext cx="355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3632200" y="5316538"/>
          <a:ext cx="2208213" cy="1185862"/>
        </p:xfrm>
        <a:graphic>
          <a:graphicData uri="http://schemas.openxmlformats.org/presentationml/2006/ole">
            <p:oleObj spid="_x0000_s22531" name="Equation" r:id="rId5" imgW="850900" imgH="457200" progId="Equation.DSMT4">
              <p:embed/>
            </p:oleObj>
          </a:graphicData>
        </a:graphic>
      </p:graphicFrame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T Am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0676"/>
            <a:ext cx="9144000" cy="474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1900" y="546100"/>
            <a:ext cx="2479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Travel Time Field τ(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16600" y="495300"/>
            <a:ext cx="23929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Amplitude Field A(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37000" y="2222500"/>
            <a:ext cx="12093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60 s</a:t>
            </a:r>
          </a:p>
          <a:p>
            <a:r>
              <a:rPr lang="en-US"/>
              <a:t>Kuril Is Eq</a:t>
            </a:r>
          </a:p>
          <a:p>
            <a:r>
              <a:rPr lang="en-US"/>
              <a:t>7 Apr 2009</a:t>
            </a:r>
          </a:p>
          <a:p>
            <a:r>
              <a:rPr lang="en-US"/>
              <a:t>Ms = 6.8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T Am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268" y="208377"/>
            <a:ext cx="4088889" cy="21206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2764" y="884767"/>
            <a:ext cx="572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τ(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40967" y="884767"/>
            <a:ext cx="6545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A(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</a:p>
        </p:txBody>
      </p:sp>
      <p:pic>
        <p:nvPicPr>
          <p:cNvPr id="8" name="Picture 7" descr="grad 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601" y="2457451"/>
            <a:ext cx="1771301" cy="1988571"/>
          </a:xfrm>
          <a:prstGeom prst="rect">
            <a:avLst/>
          </a:prstGeom>
        </p:spPr>
      </p:pic>
      <p:pic>
        <p:nvPicPr>
          <p:cNvPr id="9" name="Picture 8" descr="Lap tau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8779" y="4726518"/>
            <a:ext cx="1601270" cy="1779555"/>
          </a:xfrm>
          <a:prstGeom prst="rect">
            <a:avLst/>
          </a:prstGeom>
        </p:spPr>
      </p:pic>
      <p:pic>
        <p:nvPicPr>
          <p:cNvPr id="10" name="Picture 9" descr="grad tau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0588" y="2470150"/>
            <a:ext cx="1607873" cy="1987555"/>
          </a:xfrm>
          <a:prstGeom prst="rect">
            <a:avLst/>
          </a:prstGeom>
        </p:spPr>
      </p:pic>
      <p:pic>
        <p:nvPicPr>
          <p:cNvPr id="11" name="Picture 10" descr="Lap A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4555" y="4652678"/>
            <a:ext cx="1677206" cy="20271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92764" y="3043767"/>
            <a:ext cx="572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τ(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1278462" y="3136899"/>
          <a:ext cx="228600" cy="266700"/>
        </p:xfrm>
        <a:graphic>
          <a:graphicData uri="http://schemas.openxmlformats.org/presentationml/2006/ole">
            <p:oleObj spid="_x0000_s45058" name="Equation" r:id="rId8" imgW="152400" imgH="177800" progId="Equation.DSMT4">
              <p:embed/>
            </p:oleObj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040967" y="3043767"/>
            <a:ext cx="6545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A(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5943595" y="3128432"/>
          <a:ext cx="228600" cy="266700"/>
        </p:xfrm>
        <a:graphic>
          <a:graphicData uri="http://schemas.openxmlformats.org/presentationml/2006/ole">
            <p:oleObj spid="_x0000_s45059" name="Equation" r:id="rId9" imgW="152400" imgH="177800" progId="Equation.DSMT4">
              <p:embed/>
            </p:oleObj>
          </a:graphicData>
        </a:graphic>
      </p:graphicFrame>
      <p:sp>
        <p:nvSpPr>
          <p:cNvPr id="16" name="Rectangle 15"/>
          <p:cNvSpPr/>
          <p:nvPr/>
        </p:nvSpPr>
        <p:spPr>
          <a:xfrm>
            <a:off x="2087033" y="2421467"/>
            <a:ext cx="110067" cy="1612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38133" y="4601636"/>
            <a:ext cx="1134534" cy="1058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220633" y="4601633"/>
            <a:ext cx="101600" cy="719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224867" y="6502400"/>
            <a:ext cx="118533" cy="2455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380064" y="5240867"/>
            <a:ext cx="572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τ(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1176338" y="5314950"/>
          <a:ext cx="304800" cy="304800"/>
        </p:xfrm>
        <a:graphic>
          <a:graphicData uri="http://schemas.openxmlformats.org/presentationml/2006/ole">
            <p:oleObj spid="_x0000_s45060" name="Equation" r:id="rId10" imgW="203200" imgH="203200" progId="Equation.DSMT4">
              <p:embed/>
            </p:oleObj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6117167" y="5304367"/>
            <a:ext cx="6545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A(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5930900" y="5370513"/>
          <a:ext cx="304800" cy="304800"/>
        </p:xfrm>
        <a:graphic>
          <a:graphicData uri="http://schemas.openxmlformats.org/presentationml/2006/ole">
            <p:oleObj spid="_x0000_s45061" name="Equation" r:id="rId11" imgW="203200" imgH="203200" progId="Equation.DSMT4">
              <p:embed/>
            </p:oleObj>
          </a:graphicData>
        </a:graphic>
      </p:graphicFrame>
      <p:pic>
        <p:nvPicPr>
          <p:cNvPr id="24" name="Picture 23" descr="Picture 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50020" y="3710515"/>
            <a:ext cx="262222" cy="288889"/>
          </a:xfrm>
          <a:prstGeom prst="rect">
            <a:avLst/>
          </a:prstGeom>
        </p:spPr>
      </p:pic>
      <p:pic>
        <p:nvPicPr>
          <p:cNvPr id="25" name="Picture 24" descr="Picture 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17486" y="5933015"/>
            <a:ext cx="262222" cy="288889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4199465" y="2455333"/>
            <a:ext cx="1727201" cy="20489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074332" y="2455333"/>
            <a:ext cx="1727201" cy="20489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199465" y="4656667"/>
            <a:ext cx="1727201" cy="20489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074332" y="4656667"/>
            <a:ext cx="1727201" cy="20489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7721600" y="152400"/>
            <a:ext cx="12093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60 s</a:t>
            </a:r>
          </a:p>
          <a:p>
            <a:r>
              <a:rPr lang="en-US"/>
              <a:t>Kuril Is Eq</a:t>
            </a:r>
          </a:p>
          <a:p>
            <a:r>
              <a:rPr lang="en-US"/>
              <a:t>7 Apr 2009</a:t>
            </a:r>
          </a:p>
          <a:p>
            <a:r>
              <a:rPr lang="en-US"/>
              <a:t>Ms = 6.8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670800" y="215900"/>
            <a:ext cx="1257300" cy="1168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ooter Placeholder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466950" name="Text Box 6"/>
          <p:cNvSpPr txBox="1">
            <a:spLocks noChangeArrowheads="1"/>
          </p:cNvSpPr>
          <p:nvPr/>
        </p:nvSpPr>
        <p:spPr bwMode="auto">
          <a:xfrm>
            <a:off x="822325" y="2998788"/>
            <a:ext cx="184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endParaRPr kumimoji="1" lang="en-US" sz="1200">
              <a:latin typeface="Times New Roman" pitchFamily="-112" charset="0"/>
              <a:ea typeface="宋体" pitchFamily="-112" charset="-122"/>
              <a:cs typeface="宋体" pitchFamily="-112" charset="-122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42900" y="223838"/>
            <a:ext cx="3365500" cy="89376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1. Some Background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37100" y="203200"/>
            <a:ext cx="37915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Surface Waves: Rayleigh and Love</a:t>
            </a:r>
          </a:p>
          <a:p>
            <a:r>
              <a:rPr lang="en-US" sz="2000">
                <a:latin typeface="Times New Roman"/>
                <a:cs typeface="Times New Roman"/>
              </a:rPr>
              <a:t>Dispersion</a:t>
            </a:r>
          </a:p>
          <a:p>
            <a:r>
              <a:rPr lang="en-US" sz="2000">
                <a:latin typeface="Times New Roman"/>
                <a:cs typeface="Times New Roman"/>
              </a:rPr>
              <a:t>Phase and Group speed.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51565" y="2209800"/>
            <a:ext cx="25622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“Dispersive” characteristic of surface waves provides differential depth sensitivity – what gives depth resolution.</a:t>
            </a:r>
          </a:p>
          <a:p>
            <a:endParaRPr lang="en-US">
              <a:latin typeface="Times New Roman"/>
              <a:cs typeface="Times New Roman"/>
            </a:endParaRPr>
          </a:p>
          <a:p>
            <a:r>
              <a:rPr lang="en-US">
                <a:latin typeface="Times New Roman"/>
                <a:cs typeface="Times New Roman"/>
              </a:rPr>
              <a:t>The broader the band of measurement the better.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0" y="1888067"/>
            <a:ext cx="6096000" cy="4195233"/>
            <a:chOff x="0" y="1888067"/>
            <a:chExt cx="6096000" cy="4195233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892300"/>
              <a:ext cx="6096000" cy="4191000"/>
            </a:xfrm>
            <a:prstGeom prst="rect">
              <a:avLst/>
            </a:prstGeom>
            <a:noFill/>
          </p:spPr>
        </p:pic>
        <p:cxnSp>
          <p:nvCxnSpPr>
            <p:cNvPr id="25" name="Straight Connector 24"/>
            <p:cNvCxnSpPr/>
            <p:nvPr/>
          </p:nvCxnSpPr>
          <p:spPr>
            <a:xfrm>
              <a:off x="541867" y="1888067"/>
              <a:ext cx="5537200" cy="16933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T Am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268" y="208377"/>
            <a:ext cx="4088889" cy="21206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2764" y="884767"/>
            <a:ext cx="572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τ(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40967" y="884767"/>
            <a:ext cx="6545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A(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</a:p>
        </p:txBody>
      </p:sp>
      <p:pic>
        <p:nvPicPr>
          <p:cNvPr id="8" name="Picture 7" descr="grad 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601" y="2457451"/>
            <a:ext cx="1771301" cy="1988571"/>
          </a:xfrm>
          <a:prstGeom prst="rect">
            <a:avLst/>
          </a:prstGeom>
        </p:spPr>
      </p:pic>
      <p:pic>
        <p:nvPicPr>
          <p:cNvPr id="9" name="Picture 8" descr="Lap tau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8779" y="4726518"/>
            <a:ext cx="1601270" cy="1779555"/>
          </a:xfrm>
          <a:prstGeom prst="rect">
            <a:avLst/>
          </a:prstGeom>
        </p:spPr>
      </p:pic>
      <p:pic>
        <p:nvPicPr>
          <p:cNvPr id="10" name="Picture 9" descr="grad tau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0588" y="2470150"/>
            <a:ext cx="1607873" cy="1987555"/>
          </a:xfrm>
          <a:prstGeom prst="rect">
            <a:avLst/>
          </a:prstGeom>
        </p:spPr>
      </p:pic>
      <p:pic>
        <p:nvPicPr>
          <p:cNvPr id="11" name="Picture 10" descr="Lap A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4555" y="4652678"/>
            <a:ext cx="1677206" cy="20271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92764" y="3043767"/>
            <a:ext cx="572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τ(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1278462" y="3136899"/>
          <a:ext cx="228600" cy="266700"/>
        </p:xfrm>
        <a:graphic>
          <a:graphicData uri="http://schemas.openxmlformats.org/presentationml/2006/ole">
            <p:oleObj spid="_x0000_s46082" name="Equation" r:id="rId8" imgW="152400" imgH="177800" progId="Equation.DSMT4">
              <p:embed/>
            </p:oleObj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040967" y="3043767"/>
            <a:ext cx="789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A(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  <a:r>
              <a:rPr lang="en-US" sz="1200">
                <a:latin typeface="Wingdings"/>
                <a:ea typeface="Wingdings"/>
                <a:cs typeface="Wingdings"/>
              </a:rPr>
              <a:t></a:t>
            </a:r>
            <a:r>
              <a:rPr lang="en-US" sz="2000">
                <a:latin typeface="Times New Roman"/>
                <a:cs typeface="Times New Roman"/>
              </a:rPr>
              <a:t> 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5943595" y="3128432"/>
          <a:ext cx="228600" cy="266700"/>
        </p:xfrm>
        <a:graphic>
          <a:graphicData uri="http://schemas.openxmlformats.org/presentationml/2006/ole">
            <p:oleObj spid="_x0000_s46083" name="Equation" r:id="rId9" imgW="152400" imgH="177800" progId="Equation.DSMT4">
              <p:embed/>
            </p:oleObj>
          </a:graphicData>
        </a:graphic>
      </p:graphicFrame>
      <p:sp>
        <p:nvSpPr>
          <p:cNvPr id="16" name="Rectangle 15"/>
          <p:cNvSpPr/>
          <p:nvPr/>
        </p:nvSpPr>
        <p:spPr>
          <a:xfrm>
            <a:off x="2087033" y="2421467"/>
            <a:ext cx="110067" cy="1612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38133" y="4601636"/>
            <a:ext cx="1134534" cy="1058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220633" y="4601633"/>
            <a:ext cx="101600" cy="719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224867" y="6502400"/>
            <a:ext cx="118533" cy="2455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380064" y="5240867"/>
            <a:ext cx="572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τ(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1176338" y="5314950"/>
          <a:ext cx="304800" cy="304800"/>
        </p:xfrm>
        <a:graphic>
          <a:graphicData uri="http://schemas.openxmlformats.org/presentationml/2006/ole">
            <p:oleObj spid="_x0000_s46084" name="Equation" r:id="rId10" imgW="203200" imgH="203200" progId="Equation.DSMT4">
              <p:embed/>
            </p:oleObj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6117167" y="5304367"/>
            <a:ext cx="6545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A(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</a:t>
            </a: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5930900" y="5370513"/>
          <a:ext cx="304800" cy="304800"/>
        </p:xfrm>
        <a:graphic>
          <a:graphicData uri="http://schemas.openxmlformats.org/presentationml/2006/ole">
            <p:oleObj spid="_x0000_s46085" name="Equation" r:id="rId11" imgW="203200" imgH="203200" progId="Equation.DSMT4">
              <p:embed/>
            </p:oleObj>
          </a:graphicData>
        </a:graphic>
      </p:graphicFrame>
      <p:pic>
        <p:nvPicPr>
          <p:cNvPr id="24" name="Picture 23" descr="Picture 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50020" y="3710515"/>
            <a:ext cx="262222" cy="288889"/>
          </a:xfrm>
          <a:prstGeom prst="rect">
            <a:avLst/>
          </a:prstGeom>
        </p:spPr>
      </p:pic>
      <p:pic>
        <p:nvPicPr>
          <p:cNvPr id="25" name="Picture 24" descr="Picture 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17486" y="5933015"/>
            <a:ext cx="262222" cy="28888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4199465" y="4656667"/>
            <a:ext cx="1727201" cy="20489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074332" y="4656667"/>
            <a:ext cx="1727201" cy="20489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092200" y="2997200"/>
            <a:ext cx="326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|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52600" y="2997200"/>
            <a:ext cx="326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|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879164" y="3056467"/>
            <a:ext cx="572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τ(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/>
        </p:nvGraphicFramePr>
        <p:xfrm>
          <a:off x="6764862" y="3149599"/>
          <a:ext cx="228600" cy="266700"/>
        </p:xfrm>
        <a:graphic>
          <a:graphicData uri="http://schemas.openxmlformats.org/presentationml/2006/ole">
            <p:oleObj spid="_x0000_s46086" name="Equation" r:id="rId13" imgW="152400" imgH="177800" progId="Equation.DSMT4">
              <p:embed/>
            </p:oleObj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7721600" y="152400"/>
            <a:ext cx="12093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60 s</a:t>
            </a:r>
          </a:p>
          <a:p>
            <a:r>
              <a:rPr lang="en-US"/>
              <a:t>Kuril Is Eq</a:t>
            </a:r>
          </a:p>
          <a:p>
            <a:r>
              <a:rPr lang="en-US"/>
              <a:t>7 Apr 2009</a:t>
            </a:r>
          </a:p>
          <a:p>
            <a:r>
              <a:rPr lang="en-US"/>
              <a:t>Ms = 6.8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06400" y="3492500"/>
            <a:ext cx="1647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apparent phase </a:t>
            </a:r>
          </a:p>
          <a:p>
            <a:r>
              <a:rPr lang="en-US"/>
              <a:t>speed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32500" y="3467100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apparent amplitude decay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854200" y="2921000"/>
            <a:ext cx="334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 New Roman"/>
                <a:cs typeface="Times New Roman"/>
              </a:rPr>
              <a:t>-1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670800" y="215900"/>
            <a:ext cx="1257300" cy="1168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ooter Placeholder 4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T Am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268" y="208377"/>
            <a:ext cx="4088889" cy="21206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2764" y="884767"/>
            <a:ext cx="572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τ(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40967" y="884767"/>
            <a:ext cx="6545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A(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</a:p>
        </p:txBody>
      </p:sp>
      <p:pic>
        <p:nvPicPr>
          <p:cNvPr id="8" name="Picture 7" descr="grad 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601" y="2457451"/>
            <a:ext cx="1771301" cy="1988571"/>
          </a:xfrm>
          <a:prstGeom prst="rect">
            <a:avLst/>
          </a:prstGeom>
        </p:spPr>
      </p:pic>
      <p:pic>
        <p:nvPicPr>
          <p:cNvPr id="9" name="Picture 8" descr="Lap tau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8779" y="4726518"/>
            <a:ext cx="1601270" cy="1779555"/>
          </a:xfrm>
          <a:prstGeom prst="rect">
            <a:avLst/>
          </a:prstGeom>
        </p:spPr>
      </p:pic>
      <p:pic>
        <p:nvPicPr>
          <p:cNvPr id="10" name="Picture 9" descr="grad tau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0588" y="2470150"/>
            <a:ext cx="1607873" cy="1987555"/>
          </a:xfrm>
          <a:prstGeom prst="rect">
            <a:avLst/>
          </a:prstGeom>
        </p:spPr>
      </p:pic>
      <p:pic>
        <p:nvPicPr>
          <p:cNvPr id="11" name="Picture 10" descr="Lap A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4555" y="4652678"/>
            <a:ext cx="1677206" cy="20271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92764" y="3043767"/>
            <a:ext cx="572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τ(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1278462" y="3136899"/>
          <a:ext cx="228600" cy="266700"/>
        </p:xfrm>
        <a:graphic>
          <a:graphicData uri="http://schemas.openxmlformats.org/presentationml/2006/ole">
            <p:oleObj spid="_x0000_s47106" name="Equation" r:id="rId8" imgW="152400" imgH="177800" progId="Equation.DSMT4">
              <p:embed/>
            </p:oleObj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040967" y="3043767"/>
            <a:ext cx="789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A(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  <a:r>
              <a:rPr lang="en-US" sz="1200">
                <a:latin typeface="Wingdings"/>
                <a:ea typeface="Wingdings"/>
                <a:cs typeface="Wingdings"/>
              </a:rPr>
              <a:t></a:t>
            </a:r>
            <a:r>
              <a:rPr lang="en-US" sz="2000">
                <a:latin typeface="Times New Roman"/>
                <a:cs typeface="Times New Roman"/>
              </a:rPr>
              <a:t> 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5943595" y="3128432"/>
          <a:ext cx="228600" cy="266700"/>
        </p:xfrm>
        <a:graphic>
          <a:graphicData uri="http://schemas.openxmlformats.org/presentationml/2006/ole">
            <p:oleObj spid="_x0000_s47107" name="Equation" r:id="rId9" imgW="152400" imgH="177800" progId="Equation.DSMT4">
              <p:embed/>
            </p:oleObj>
          </a:graphicData>
        </a:graphic>
      </p:graphicFrame>
      <p:sp>
        <p:nvSpPr>
          <p:cNvPr id="16" name="Rectangle 15"/>
          <p:cNvSpPr/>
          <p:nvPr/>
        </p:nvSpPr>
        <p:spPr>
          <a:xfrm>
            <a:off x="2087033" y="2421467"/>
            <a:ext cx="110067" cy="1612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38133" y="4601636"/>
            <a:ext cx="1134534" cy="1058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220633" y="4601633"/>
            <a:ext cx="101600" cy="719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224867" y="6502400"/>
            <a:ext cx="118533" cy="2455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380064" y="5240867"/>
            <a:ext cx="572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τ(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1176338" y="5314950"/>
          <a:ext cx="304800" cy="304800"/>
        </p:xfrm>
        <a:graphic>
          <a:graphicData uri="http://schemas.openxmlformats.org/presentationml/2006/ole">
            <p:oleObj spid="_x0000_s47108" name="Equation" r:id="rId10" imgW="203200" imgH="203200" progId="Equation.DSMT4">
              <p:embed/>
            </p:oleObj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6117167" y="5304367"/>
            <a:ext cx="1464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A(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)/ω</a:t>
            </a:r>
            <a:r>
              <a:rPr lang="en-US" sz="2000" baseline="30000">
                <a:latin typeface="Times New Roman"/>
                <a:cs typeface="Times New Roman"/>
              </a:rPr>
              <a:t>2</a:t>
            </a:r>
            <a:r>
              <a:rPr lang="en-US" sz="2000">
                <a:latin typeface="Times New Roman"/>
                <a:cs typeface="Times New Roman"/>
              </a:rPr>
              <a:t>A(r)  </a:t>
            </a: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5930900" y="5370513"/>
          <a:ext cx="304800" cy="304800"/>
        </p:xfrm>
        <a:graphic>
          <a:graphicData uri="http://schemas.openxmlformats.org/presentationml/2006/ole">
            <p:oleObj spid="_x0000_s47109" name="Equation" r:id="rId11" imgW="203200" imgH="203200" progId="Equation.DSMT4">
              <p:embed/>
            </p:oleObj>
          </a:graphicData>
        </a:graphic>
      </p:graphicFrame>
      <p:pic>
        <p:nvPicPr>
          <p:cNvPr id="24" name="Picture 23" descr="Picture 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50020" y="3710515"/>
            <a:ext cx="262222" cy="288889"/>
          </a:xfrm>
          <a:prstGeom prst="rect">
            <a:avLst/>
          </a:prstGeom>
        </p:spPr>
      </p:pic>
      <p:pic>
        <p:nvPicPr>
          <p:cNvPr id="25" name="Picture 24" descr="Picture 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17486" y="5933015"/>
            <a:ext cx="262222" cy="28888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092200" y="2997200"/>
            <a:ext cx="326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|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52600" y="2997200"/>
            <a:ext cx="326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|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879164" y="3056467"/>
            <a:ext cx="572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τ(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/>
        </p:nvGraphicFramePr>
        <p:xfrm>
          <a:off x="6764862" y="3149599"/>
          <a:ext cx="228600" cy="266700"/>
        </p:xfrm>
        <a:graphic>
          <a:graphicData uri="http://schemas.openxmlformats.org/presentationml/2006/ole">
            <p:oleObj spid="_x0000_s47110" name="Equation" r:id="rId13" imgW="152400" imgH="177800" progId="Equation.DSMT4">
              <p:embed/>
            </p:oleObj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7721600" y="152400"/>
            <a:ext cx="12093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60 s</a:t>
            </a:r>
          </a:p>
          <a:p>
            <a:r>
              <a:rPr lang="en-US"/>
              <a:t>Kuril Is Eq</a:t>
            </a:r>
          </a:p>
          <a:p>
            <a:r>
              <a:rPr lang="en-US"/>
              <a:t>7 Apr 2009</a:t>
            </a:r>
          </a:p>
          <a:p>
            <a:r>
              <a:rPr lang="en-US"/>
              <a:t>Ms = 6.8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06400" y="3492500"/>
            <a:ext cx="1647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apparent phase </a:t>
            </a:r>
          </a:p>
          <a:p>
            <a:r>
              <a:rPr lang="en-US"/>
              <a:t>speed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32500" y="3467100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apparent amplitude decay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854200" y="2921000"/>
            <a:ext cx="334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 New Roman"/>
                <a:cs typeface="Times New Roman"/>
              </a:rPr>
              <a:t>-1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670800" y="215900"/>
            <a:ext cx="1257300" cy="1168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6032500" y="5765800"/>
            <a:ext cx="2652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phase slowness correction</a:t>
            </a:r>
          </a:p>
          <a:p>
            <a:r>
              <a:rPr lang="en-US"/>
              <a:t>squared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44500" y="5676900"/>
            <a:ext cx="1736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amplitude decay</a:t>
            </a:r>
          </a:p>
          <a:p>
            <a:r>
              <a:rPr lang="en-US"/>
              <a:t>correction</a:t>
            </a:r>
          </a:p>
        </p:txBody>
      </p:sp>
      <p:sp>
        <p:nvSpPr>
          <p:cNvPr id="44" name="Footer Placeholder 4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T Am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268" y="208377"/>
            <a:ext cx="4088889" cy="21206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2764" y="884767"/>
            <a:ext cx="572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τ(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40967" y="884767"/>
            <a:ext cx="6545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A(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</a:p>
        </p:txBody>
      </p:sp>
      <p:pic>
        <p:nvPicPr>
          <p:cNvPr id="8" name="Picture 7" descr="grad 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601" y="2457451"/>
            <a:ext cx="1771301" cy="1988571"/>
          </a:xfrm>
          <a:prstGeom prst="rect">
            <a:avLst/>
          </a:prstGeom>
        </p:spPr>
      </p:pic>
      <p:pic>
        <p:nvPicPr>
          <p:cNvPr id="9" name="Picture 8" descr="Lap tau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8779" y="4726518"/>
            <a:ext cx="1601270" cy="1779555"/>
          </a:xfrm>
          <a:prstGeom prst="rect">
            <a:avLst/>
          </a:prstGeom>
        </p:spPr>
      </p:pic>
      <p:pic>
        <p:nvPicPr>
          <p:cNvPr id="10" name="Picture 9" descr="grad tau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0588" y="2470150"/>
            <a:ext cx="1607873" cy="1987555"/>
          </a:xfrm>
          <a:prstGeom prst="rect">
            <a:avLst/>
          </a:prstGeom>
        </p:spPr>
      </p:pic>
      <p:pic>
        <p:nvPicPr>
          <p:cNvPr id="11" name="Picture 10" descr="Lap A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4555" y="4652678"/>
            <a:ext cx="1677206" cy="20271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92764" y="3043767"/>
            <a:ext cx="572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τ(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1278462" y="3136899"/>
          <a:ext cx="228600" cy="266700"/>
        </p:xfrm>
        <a:graphic>
          <a:graphicData uri="http://schemas.openxmlformats.org/presentationml/2006/ole">
            <p:oleObj spid="_x0000_s112642" name="Equation" r:id="rId8" imgW="152400" imgH="177800" progId="Equation.DSMT4">
              <p:embed/>
            </p:oleObj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040967" y="3043767"/>
            <a:ext cx="789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A(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  <a:r>
              <a:rPr lang="en-US" sz="1200">
                <a:latin typeface="Wingdings"/>
                <a:ea typeface="Wingdings"/>
                <a:cs typeface="Wingdings"/>
              </a:rPr>
              <a:t></a:t>
            </a:r>
            <a:r>
              <a:rPr lang="en-US" sz="2000">
                <a:latin typeface="Times New Roman"/>
                <a:cs typeface="Times New Roman"/>
              </a:rPr>
              <a:t> 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5943595" y="3128432"/>
          <a:ext cx="228600" cy="266700"/>
        </p:xfrm>
        <a:graphic>
          <a:graphicData uri="http://schemas.openxmlformats.org/presentationml/2006/ole">
            <p:oleObj spid="_x0000_s112643" name="Equation" r:id="rId9" imgW="152400" imgH="177800" progId="Equation.DSMT4">
              <p:embed/>
            </p:oleObj>
          </a:graphicData>
        </a:graphic>
      </p:graphicFrame>
      <p:sp>
        <p:nvSpPr>
          <p:cNvPr id="16" name="Rectangle 15"/>
          <p:cNvSpPr/>
          <p:nvPr/>
        </p:nvSpPr>
        <p:spPr>
          <a:xfrm>
            <a:off x="2087033" y="2421467"/>
            <a:ext cx="110067" cy="1612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38133" y="4601636"/>
            <a:ext cx="1134534" cy="1058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220633" y="4601633"/>
            <a:ext cx="101600" cy="719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224867" y="6502400"/>
            <a:ext cx="118533" cy="2455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380064" y="5240867"/>
            <a:ext cx="572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τ(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1176338" y="5314950"/>
          <a:ext cx="304800" cy="304800"/>
        </p:xfrm>
        <a:graphic>
          <a:graphicData uri="http://schemas.openxmlformats.org/presentationml/2006/ole">
            <p:oleObj spid="_x0000_s112644" name="Equation" r:id="rId10" imgW="203200" imgH="203200" progId="Equation.DSMT4">
              <p:embed/>
            </p:oleObj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6117167" y="5304367"/>
            <a:ext cx="1464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A(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)/ω</a:t>
            </a:r>
            <a:r>
              <a:rPr lang="en-US" sz="2000" baseline="30000">
                <a:latin typeface="Times New Roman"/>
                <a:cs typeface="Times New Roman"/>
              </a:rPr>
              <a:t>2</a:t>
            </a:r>
            <a:r>
              <a:rPr lang="en-US" sz="2000">
                <a:latin typeface="Times New Roman"/>
                <a:cs typeface="Times New Roman"/>
              </a:rPr>
              <a:t>A(r)  </a:t>
            </a: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5930900" y="5370513"/>
          <a:ext cx="304800" cy="304800"/>
        </p:xfrm>
        <a:graphic>
          <a:graphicData uri="http://schemas.openxmlformats.org/presentationml/2006/ole">
            <p:oleObj spid="_x0000_s112645" name="Equation" r:id="rId11" imgW="203200" imgH="203200" progId="Equation.DSMT4">
              <p:embed/>
            </p:oleObj>
          </a:graphicData>
        </a:graphic>
      </p:graphicFrame>
      <p:pic>
        <p:nvPicPr>
          <p:cNvPr id="24" name="Picture 23" descr="Picture 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50020" y="3710515"/>
            <a:ext cx="262222" cy="288889"/>
          </a:xfrm>
          <a:prstGeom prst="rect">
            <a:avLst/>
          </a:prstGeom>
        </p:spPr>
      </p:pic>
      <p:pic>
        <p:nvPicPr>
          <p:cNvPr id="25" name="Picture 24" descr="Picture 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17486" y="5933015"/>
            <a:ext cx="262222" cy="28888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092200" y="2997200"/>
            <a:ext cx="326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|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52600" y="2997200"/>
            <a:ext cx="326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|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879164" y="3056467"/>
            <a:ext cx="572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τ(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/>
        </p:nvGraphicFramePr>
        <p:xfrm>
          <a:off x="6764862" y="3149599"/>
          <a:ext cx="228600" cy="266700"/>
        </p:xfrm>
        <a:graphic>
          <a:graphicData uri="http://schemas.openxmlformats.org/presentationml/2006/ole">
            <p:oleObj spid="_x0000_s112646" name="Equation" r:id="rId13" imgW="152400" imgH="177800" progId="Equation.DSMT4">
              <p:embed/>
            </p:oleObj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7721600" y="152400"/>
            <a:ext cx="12093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60 s</a:t>
            </a:r>
          </a:p>
          <a:p>
            <a:r>
              <a:rPr lang="en-US"/>
              <a:t>Kuril Is Eq</a:t>
            </a:r>
          </a:p>
          <a:p>
            <a:r>
              <a:rPr lang="en-US"/>
              <a:t>7 Apr 2009</a:t>
            </a:r>
          </a:p>
          <a:p>
            <a:r>
              <a:rPr lang="en-US"/>
              <a:t>Ms = 6.8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06400" y="3492500"/>
            <a:ext cx="1647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apparent phase </a:t>
            </a:r>
          </a:p>
          <a:p>
            <a:r>
              <a:rPr lang="en-US"/>
              <a:t>speed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32500" y="3467100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apparent amplitude decay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854200" y="2921000"/>
            <a:ext cx="334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 New Roman"/>
                <a:cs typeface="Times New Roman"/>
              </a:rPr>
              <a:t>-1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670800" y="215900"/>
            <a:ext cx="1257300" cy="1168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6032500" y="5765800"/>
            <a:ext cx="2652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phase slowness correction</a:t>
            </a:r>
          </a:p>
          <a:p>
            <a:r>
              <a:rPr lang="en-US"/>
              <a:t>squared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44500" y="5676900"/>
            <a:ext cx="1736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amplitude decay</a:t>
            </a:r>
          </a:p>
          <a:p>
            <a:r>
              <a:rPr lang="en-US"/>
              <a:t>correction</a:t>
            </a:r>
          </a:p>
        </p:txBody>
      </p:sp>
      <p:cxnSp>
        <p:nvCxnSpPr>
          <p:cNvPr id="54" name="Straight Connector 53"/>
          <p:cNvCxnSpPr/>
          <p:nvPr/>
        </p:nvCxnSpPr>
        <p:spPr>
          <a:xfrm rot="10800000">
            <a:off x="3721100" y="4140200"/>
            <a:ext cx="609600" cy="546100"/>
          </a:xfrm>
          <a:prstGeom prst="line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Footer Placeholder 4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T Am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268" y="208377"/>
            <a:ext cx="4088889" cy="21206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2764" y="884767"/>
            <a:ext cx="572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τ(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40967" y="884767"/>
            <a:ext cx="6545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A(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</a:p>
        </p:txBody>
      </p:sp>
      <p:pic>
        <p:nvPicPr>
          <p:cNvPr id="8" name="Picture 7" descr="grad 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601" y="2457451"/>
            <a:ext cx="1771301" cy="1988571"/>
          </a:xfrm>
          <a:prstGeom prst="rect">
            <a:avLst/>
          </a:prstGeom>
        </p:spPr>
      </p:pic>
      <p:pic>
        <p:nvPicPr>
          <p:cNvPr id="9" name="Picture 8" descr="Lap tau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8779" y="4726518"/>
            <a:ext cx="1601270" cy="1779555"/>
          </a:xfrm>
          <a:prstGeom prst="rect">
            <a:avLst/>
          </a:prstGeom>
        </p:spPr>
      </p:pic>
      <p:pic>
        <p:nvPicPr>
          <p:cNvPr id="10" name="Picture 9" descr="grad tau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0588" y="2470150"/>
            <a:ext cx="1607873" cy="1987555"/>
          </a:xfrm>
          <a:prstGeom prst="rect">
            <a:avLst/>
          </a:prstGeom>
        </p:spPr>
      </p:pic>
      <p:pic>
        <p:nvPicPr>
          <p:cNvPr id="11" name="Picture 10" descr="Lap A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4555" y="4652678"/>
            <a:ext cx="1677206" cy="20271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92764" y="3043767"/>
            <a:ext cx="572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τ(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1278462" y="3136899"/>
          <a:ext cx="228600" cy="266700"/>
        </p:xfrm>
        <a:graphic>
          <a:graphicData uri="http://schemas.openxmlformats.org/presentationml/2006/ole">
            <p:oleObj spid="_x0000_s49154" name="Equation" r:id="rId8" imgW="152400" imgH="177800" progId="Equation.DSMT4">
              <p:embed/>
            </p:oleObj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040967" y="3043767"/>
            <a:ext cx="789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A(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  <a:r>
              <a:rPr lang="en-US" sz="1200">
                <a:latin typeface="Wingdings"/>
                <a:ea typeface="Wingdings"/>
                <a:cs typeface="Wingdings"/>
              </a:rPr>
              <a:t></a:t>
            </a:r>
            <a:r>
              <a:rPr lang="en-US" sz="2000">
                <a:latin typeface="Times New Roman"/>
                <a:cs typeface="Times New Roman"/>
              </a:rPr>
              <a:t> 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5943595" y="3128432"/>
          <a:ext cx="228600" cy="266700"/>
        </p:xfrm>
        <a:graphic>
          <a:graphicData uri="http://schemas.openxmlformats.org/presentationml/2006/ole">
            <p:oleObj spid="_x0000_s49155" name="Equation" r:id="rId9" imgW="152400" imgH="177800" progId="Equation.DSMT4">
              <p:embed/>
            </p:oleObj>
          </a:graphicData>
        </a:graphic>
      </p:graphicFrame>
      <p:sp>
        <p:nvSpPr>
          <p:cNvPr id="16" name="Rectangle 15"/>
          <p:cNvSpPr/>
          <p:nvPr/>
        </p:nvSpPr>
        <p:spPr>
          <a:xfrm>
            <a:off x="2087033" y="2421467"/>
            <a:ext cx="110067" cy="1612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38133" y="4601636"/>
            <a:ext cx="1134534" cy="1058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220633" y="4601633"/>
            <a:ext cx="101600" cy="719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224867" y="6502400"/>
            <a:ext cx="118533" cy="2455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380064" y="5240867"/>
            <a:ext cx="572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τ(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1176338" y="5314950"/>
          <a:ext cx="304800" cy="304800"/>
        </p:xfrm>
        <a:graphic>
          <a:graphicData uri="http://schemas.openxmlformats.org/presentationml/2006/ole">
            <p:oleObj spid="_x0000_s49156" name="Equation" r:id="rId10" imgW="203200" imgH="203200" progId="Equation.DSMT4">
              <p:embed/>
            </p:oleObj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6117167" y="5304367"/>
            <a:ext cx="1464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A(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)/ω</a:t>
            </a:r>
            <a:r>
              <a:rPr lang="en-US" sz="2000" baseline="30000">
                <a:latin typeface="Times New Roman"/>
                <a:cs typeface="Times New Roman"/>
              </a:rPr>
              <a:t>2</a:t>
            </a:r>
            <a:r>
              <a:rPr lang="en-US" sz="2000">
                <a:latin typeface="Times New Roman"/>
                <a:cs typeface="Times New Roman"/>
              </a:rPr>
              <a:t>A(r)  </a:t>
            </a: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5930900" y="5370513"/>
          <a:ext cx="304800" cy="304800"/>
        </p:xfrm>
        <a:graphic>
          <a:graphicData uri="http://schemas.openxmlformats.org/presentationml/2006/ole">
            <p:oleObj spid="_x0000_s49157" name="Equation" r:id="rId11" imgW="203200" imgH="203200" progId="Equation.DSMT4">
              <p:embed/>
            </p:oleObj>
          </a:graphicData>
        </a:graphic>
      </p:graphicFrame>
      <p:pic>
        <p:nvPicPr>
          <p:cNvPr id="24" name="Picture 23" descr="Picture 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50020" y="3710515"/>
            <a:ext cx="262222" cy="288889"/>
          </a:xfrm>
          <a:prstGeom prst="rect">
            <a:avLst/>
          </a:prstGeom>
        </p:spPr>
      </p:pic>
      <p:pic>
        <p:nvPicPr>
          <p:cNvPr id="25" name="Picture 24" descr="Picture 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17486" y="5933015"/>
            <a:ext cx="262222" cy="28888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092200" y="2997200"/>
            <a:ext cx="326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|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52600" y="2997200"/>
            <a:ext cx="326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|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879164" y="3056467"/>
            <a:ext cx="572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τ(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/>
        </p:nvGraphicFramePr>
        <p:xfrm>
          <a:off x="6764862" y="3149599"/>
          <a:ext cx="228600" cy="266700"/>
        </p:xfrm>
        <a:graphic>
          <a:graphicData uri="http://schemas.openxmlformats.org/presentationml/2006/ole">
            <p:oleObj spid="_x0000_s49158" name="Equation" r:id="rId13" imgW="152400" imgH="177800" progId="Equation.DSMT4">
              <p:embed/>
            </p:oleObj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7721600" y="152400"/>
            <a:ext cx="12093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60 s</a:t>
            </a:r>
          </a:p>
          <a:p>
            <a:r>
              <a:rPr lang="en-US"/>
              <a:t>Kuril Is Eq</a:t>
            </a:r>
          </a:p>
          <a:p>
            <a:r>
              <a:rPr lang="en-US"/>
              <a:t>7 Apr 2009</a:t>
            </a:r>
          </a:p>
          <a:p>
            <a:r>
              <a:rPr lang="en-US"/>
              <a:t>Ms = 6.8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06400" y="3492500"/>
            <a:ext cx="1647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apparent phase </a:t>
            </a:r>
          </a:p>
          <a:p>
            <a:r>
              <a:rPr lang="en-US"/>
              <a:t>speed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32500" y="3467100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apparent amplitude decay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854200" y="2921000"/>
            <a:ext cx="334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 New Roman"/>
                <a:cs typeface="Times New Roman"/>
              </a:rPr>
              <a:t>-1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670800" y="215900"/>
            <a:ext cx="1257300" cy="1168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6032500" y="5765800"/>
            <a:ext cx="2652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phase slowness correction</a:t>
            </a:r>
          </a:p>
          <a:p>
            <a:r>
              <a:rPr lang="en-US"/>
              <a:t>squared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44500" y="5676900"/>
            <a:ext cx="1736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amplitude decay</a:t>
            </a:r>
          </a:p>
          <a:p>
            <a:r>
              <a:rPr lang="en-US"/>
              <a:t>correction</a:t>
            </a:r>
          </a:p>
        </p:txBody>
      </p:sp>
      <p:cxnSp>
        <p:nvCxnSpPr>
          <p:cNvPr id="52" name="Straight Connector 51"/>
          <p:cNvCxnSpPr/>
          <p:nvPr/>
        </p:nvCxnSpPr>
        <p:spPr>
          <a:xfrm rot="5400000" flipH="1" flipV="1">
            <a:off x="3676650" y="4159250"/>
            <a:ext cx="584200" cy="546100"/>
          </a:xfrm>
          <a:prstGeom prst="line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10800000">
            <a:off x="3721100" y="4140200"/>
            <a:ext cx="609600" cy="546100"/>
          </a:xfrm>
          <a:prstGeom prst="line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Footer Placeholder 4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740834"/>
            <a:ext cx="9144000" cy="3788829"/>
            <a:chOff x="0" y="918634"/>
            <a:chExt cx="9144000" cy="3788829"/>
          </a:xfrm>
        </p:grpSpPr>
        <p:pic>
          <p:nvPicPr>
            <p:cNvPr id="4" name="Picture 3" descr="Picture 5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011238"/>
              <a:ext cx="9144000" cy="361632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0" y="918634"/>
              <a:ext cx="2032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997200" y="935567"/>
              <a:ext cx="2032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011334" y="944033"/>
              <a:ext cx="2032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4432299"/>
              <a:ext cx="304800" cy="258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920999" y="4440764"/>
              <a:ext cx="397933" cy="258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68999" y="4449230"/>
              <a:ext cx="397933" cy="258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7439024" y="4510331"/>
          <a:ext cx="879475" cy="968194"/>
        </p:xfrm>
        <a:graphic>
          <a:graphicData uri="http://schemas.openxmlformats.org/presentationml/2006/ole">
            <p:oleObj spid="_x0000_s18434" name="Equation" r:id="rId4" imgW="381000" imgH="419100" progId="Equation.DSMT4">
              <p:embed/>
            </p:oleObj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933450" y="4661053"/>
          <a:ext cx="1301750" cy="666750"/>
        </p:xfrm>
        <a:graphic>
          <a:graphicData uri="http://schemas.openxmlformats.org/presentationml/2006/ole">
            <p:oleObj spid="_x0000_s18436" name="Equation" r:id="rId5" imgW="520700" imgH="266700" progId="Equation.DSMT4">
              <p:embed/>
            </p:oleObj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4057650" y="4476749"/>
          <a:ext cx="1212850" cy="1035359"/>
        </p:xfrm>
        <a:graphic>
          <a:graphicData uri="http://schemas.openxmlformats.org/presentationml/2006/ole">
            <p:oleObj spid="_x0000_s18437" name="Equation" r:id="rId6" imgW="520700" imgH="444500" progId="Equation.DSMT4">
              <p:embed/>
            </p:oleObj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30200" y="254000"/>
            <a:ext cx="3309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60 s	Rayleigh wave</a:t>
            </a:r>
          </a:p>
          <a:p>
            <a:r>
              <a:rPr lang="en-US">
                <a:latin typeface="Times New Roman"/>
                <a:cs typeface="Times New Roman"/>
              </a:rPr>
              <a:t>Kuril Is Eq, 7 Apr 2009, Ms = 6.8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95600" y="4702040"/>
            <a:ext cx="3103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-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21400" y="4702040"/>
            <a:ext cx="3890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=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5600" y="5537200"/>
            <a:ext cx="2769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Eikonal term:</a:t>
            </a:r>
          </a:p>
          <a:p>
            <a:r>
              <a:rPr lang="en-US">
                <a:latin typeface="Times New Roman"/>
                <a:cs typeface="Times New Roman"/>
              </a:rPr>
              <a:t>	geometrical ray theory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40100" y="5537200"/>
            <a:ext cx="27766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Finite frequency correction:</a:t>
            </a:r>
          </a:p>
          <a:p>
            <a:r>
              <a:rPr lang="en-US">
                <a:latin typeface="Times New Roman"/>
                <a:cs typeface="Times New Roman"/>
              </a:rPr>
              <a:t>	wavefront healing</a:t>
            </a:r>
          </a:p>
          <a:p>
            <a:r>
              <a:rPr lang="en-US">
                <a:latin typeface="Times New Roman"/>
                <a:cs typeface="Times New Roman"/>
              </a:rPr>
              <a:t>	focusing/defocusing</a:t>
            </a:r>
          </a:p>
          <a:p>
            <a:r>
              <a:rPr lang="en-US">
                <a:latin typeface="Times New Roman"/>
                <a:cs typeface="Times New Roman"/>
              </a:rPr>
              <a:t>	backscattering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073900" y="5537200"/>
            <a:ext cx="1721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Corrected phase</a:t>
            </a:r>
          </a:p>
          <a:p>
            <a:r>
              <a:rPr lang="en-US">
                <a:latin typeface="Times New Roman"/>
                <a:cs typeface="Times New Roman"/>
              </a:rPr>
              <a:t>	speed</a:t>
            </a: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568963"/>
            <a:ext cx="3520000" cy="4182857"/>
          </a:xfrm>
          <a:prstGeom prst="rect">
            <a:avLst/>
          </a:prstGeom>
        </p:spPr>
      </p:pic>
      <p:pic>
        <p:nvPicPr>
          <p:cNvPr id="5" name="Picture 4" descr="Picture 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0" y="584201"/>
            <a:ext cx="3535238" cy="4167619"/>
          </a:xfrm>
          <a:prstGeom prst="rect">
            <a:avLst/>
          </a:prstGeom>
        </p:spPr>
      </p:pic>
      <p:graphicFrame>
        <p:nvGraphicFramePr>
          <p:cNvPr id="75778" name="Object 2"/>
          <p:cNvGraphicFramePr>
            <a:graphicFrameLocks noChangeAspect="1"/>
          </p:cNvGraphicFramePr>
          <p:nvPr/>
        </p:nvGraphicFramePr>
        <p:xfrm>
          <a:off x="1546225" y="144417"/>
          <a:ext cx="1809750" cy="493713"/>
        </p:xfrm>
        <a:graphic>
          <a:graphicData uri="http://schemas.openxmlformats.org/presentationml/2006/ole">
            <p:oleObj spid="_x0000_s76802" name="Equation" r:id="rId5" imgW="977900" imgH="266700" progId="Equation.DSMT4">
              <p:embed/>
            </p:oleObj>
          </a:graphicData>
        </a:graphic>
      </p:graphicFrame>
      <p:graphicFrame>
        <p:nvGraphicFramePr>
          <p:cNvPr id="75779" name="Object 3"/>
          <p:cNvGraphicFramePr>
            <a:graphicFrameLocks noChangeAspect="1"/>
          </p:cNvGraphicFramePr>
          <p:nvPr/>
        </p:nvGraphicFramePr>
        <p:xfrm>
          <a:off x="4370388" y="174625"/>
          <a:ext cx="3656012" cy="463505"/>
        </p:xfrm>
        <a:graphic>
          <a:graphicData uri="http://schemas.openxmlformats.org/presentationml/2006/ole">
            <p:oleObj spid="_x0000_s76803" name="Equation" r:id="rId6" imgW="2108200" imgH="266700" progId="Equation.DSMT4">
              <p:embed/>
            </p:oleObj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568963"/>
            <a:ext cx="3520000" cy="4182857"/>
          </a:xfrm>
          <a:prstGeom prst="rect">
            <a:avLst/>
          </a:prstGeom>
        </p:spPr>
      </p:pic>
      <p:pic>
        <p:nvPicPr>
          <p:cNvPr id="5" name="Picture 4" descr="Picture 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0" y="584201"/>
            <a:ext cx="3535238" cy="4167619"/>
          </a:xfrm>
          <a:prstGeom prst="rect">
            <a:avLst/>
          </a:prstGeom>
        </p:spPr>
      </p:pic>
      <p:graphicFrame>
        <p:nvGraphicFramePr>
          <p:cNvPr id="75778" name="Object 2"/>
          <p:cNvGraphicFramePr>
            <a:graphicFrameLocks noChangeAspect="1"/>
          </p:cNvGraphicFramePr>
          <p:nvPr/>
        </p:nvGraphicFramePr>
        <p:xfrm>
          <a:off x="1546225" y="144417"/>
          <a:ext cx="1809750" cy="493713"/>
        </p:xfrm>
        <a:graphic>
          <a:graphicData uri="http://schemas.openxmlformats.org/presentationml/2006/ole">
            <p:oleObj spid="_x0000_s420866" name="Equation" r:id="rId5" imgW="977900" imgH="266700" progId="Equation.DSMT4">
              <p:embed/>
            </p:oleObj>
          </a:graphicData>
        </a:graphic>
      </p:graphicFrame>
      <p:graphicFrame>
        <p:nvGraphicFramePr>
          <p:cNvPr id="75779" name="Object 3"/>
          <p:cNvGraphicFramePr>
            <a:graphicFrameLocks noChangeAspect="1"/>
          </p:cNvGraphicFramePr>
          <p:nvPr/>
        </p:nvGraphicFramePr>
        <p:xfrm>
          <a:off x="4370388" y="174625"/>
          <a:ext cx="3656012" cy="463505"/>
        </p:xfrm>
        <a:graphic>
          <a:graphicData uri="http://schemas.openxmlformats.org/presentationml/2006/ole">
            <p:oleObj spid="_x0000_s420867" name="Equation" r:id="rId6" imgW="2108200" imgH="266700" progId="Equation.DSMT4">
              <p:embed/>
            </p:oleObj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8" name="Rectangle 7"/>
          <p:cNvSpPr/>
          <p:nvPr/>
        </p:nvSpPr>
        <p:spPr>
          <a:xfrm>
            <a:off x="850900" y="4850537"/>
            <a:ext cx="7467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>
                <a:latin typeface="Times"/>
                <a:cs typeface="Times"/>
              </a:rPr>
              <a:t>Effect of the “Finite-Frequency” Correction: </a:t>
            </a:r>
          </a:p>
          <a:p>
            <a:r>
              <a:rPr lang="en-US">
                <a:latin typeface="Times"/>
                <a:cs typeface="Times"/>
              </a:rPr>
              <a:t>	Isotropic structure: increases amplitudes &amp; sharpen contrasts.</a:t>
            </a:r>
          </a:p>
          <a:p>
            <a:endParaRPr lang="en-US">
              <a:latin typeface="Times"/>
              <a:cs typeface="Times"/>
            </a:endParaRPr>
          </a:p>
          <a:p>
            <a:r>
              <a:rPr lang="en-US">
                <a:latin typeface="Times"/>
                <a:cs typeface="Times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568963"/>
            <a:ext cx="3520000" cy="4182857"/>
          </a:xfrm>
          <a:prstGeom prst="rect">
            <a:avLst/>
          </a:prstGeom>
        </p:spPr>
      </p:pic>
      <p:pic>
        <p:nvPicPr>
          <p:cNvPr id="5" name="Picture 4" descr="Picture 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0" y="584201"/>
            <a:ext cx="3535238" cy="4167619"/>
          </a:xfrm>
          <a:prstGeom prst="rect">
            <a:avLst/>
          </a:prstGeom>
        </p:spPr>
      </p:pic>
      <p:graphicFrame>
        <p:nvGraphicFramePr>
          <p:cNvPr id="75778" name="Object 2"/>
          <p:cNvGraphicFramePr>
            <a:graphicFrameLocks noChangeAspect="1"/>
          </p:cNvGraphicFramePr>
          <p:nvPr/>
        </p:nvGraphicFramePr>
        <p:xfrm>
          <a:off x="1546225" y="144417"/>
          <a:ext cx="1809750" cy="493713"/>
        </p:xfrm>
        <a:graphic>
          <a:graphicData uri="http://schemas.openxmlformats.org/presentationml/2006/ole">
            <p:oleObj spid="_x0000_s75778" name="Equation" r:id="rId5" imgW="977900" imgH="266700" progId="Equation.DSMT4">
              <p:embed/>
            </p:oleObj>
          </a:graphicData>
        </a:graphic>
      </p:graphicFrame>
      <p:graphicFrame>
        <p:nvGraphicFramePr>
          <p:cNvPr id="75779" name="Object 3"/>
          <p:cNvGraphicFramePr>
            <a:graphicFrameLocks noChangeAspect="1"/>
          </p:cNvGraphicFramePr>
          <p:nvPr/>
        </p:nvGraphicFramePr>
        <p:xfrm>
          <a:off x="4370388" y="174625"/>
          <a:ext cx="3656012" cy="463505"/>
        </p:xfrm>
        <a:graphic>
          <a:graphicData uri="http://schemas.openxmlformats.org/presentationml/2006/ole">
            <p:oleObj spid="_x0000_s75779" name="Equation" r:id="rId6" imgW="2108200" imgH="266700" progId="Equation.DSMT4">
              <p:embed/>
            </p:oleObj>
          </a:graphicData>
        </a:graphic>
      </p:graphicFrame>
      <p:sp>
        <p:nvSpPr>
          <p:cNvPr id="8" name="5-Point Star 7"/>
          <p:cNvSpPr>
            <a:spLocks noChangeAspect="1"/>
          </p:cNvSpPr>
          <p:nvPr/>
        </p:nvSpPr>
        <p:spPr>
          <a:xfrm>
            <a:off x="2781300" y="2781300"/>
            <a:ext cx="292608" cy="29260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87400" y="4038600"/>
            <a:ext cx="72263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Picture 8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550" y="4121150"/>
            <a:ext cx="3387936" cy="2443174"/>
          </a:xfrm>
          <a:prstGeom prst="rect">
            <a:avLst/>
          </a:prstGeom>
        </p:spPr>
      </p:pic>
      <p:pic>
        <p:nvPicPr>
          <p:cNvPr id="13" name="Picture 12" descr="Picture 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5000" y="4121150"/>
            <a:ext cx="3342222" cy="246857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43467" y="4089400"/>
            <a:ext cx="237066" cy="1185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82601" y="6180666"/>
            <a:ext cx="372532" cy="4064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114802" y="6180665"/>
            <a:ext cx="372532" cy="4064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419600" y="4047066"/>
            <a:ext cx="237066" cy="1185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/>
          <p:cNvSpPr>
            <a:spLocks noChangeAspect="1"/>
          </p:cNvSpPr>
          <p:nvPr/>
        </p:nvSpPr>
        <p:spPr>
          <a:xfrm>
            <a:off x="6540500" y="2781300"/>
            <a:ext cx="292608" cy="29260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 rot="10800000" flipV="1">
            <a:off x="1143000" y="3086100"/>
            <a:ext cx="1638300" cy="1092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8" idx="3"/>
          </p:cNvCxnSpPr>
          <p:nvPr/>
        </p:nvCxnSpPr>
        <p:spPr>
          <a:xfrm rot="16200000" flipH="1">
            <a:off x="2925316" y="3166615"/>
            <a:ext cx="1091693" cy="906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 flipV="1">
            <a:off x="4876800" y="3098800"/>
            <a:ext cx="1676400" cy="1092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16200000" flipH="1">
            <a:off x="6661150" y="3194050"/>
            <a:ext cx="1143000" cy="876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568963"/>
            <a:ext cx="3520000" cy="4182857"/>
          </a:xfrm>
          <a:prstGeom prst="rect">
            <a:avLst/>
          </a:prstGeom>
        </p:spPr>
      </p:pic>
      <p:pic>
        <p:nvPicPr>
          <p:cNvPr id="5" name="Picture 4" descr="Picture 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0" y="584201"/>
            <a:ext cx="3535238" cy="4167619"/>
          </a:xfrm>
          <a:prstGeom prst="rect">
            <a:avLst/>
          </a:prstGeom>
        </p:spPr>
      </p:pic>
      <p:graphicFrame>
        <p:nvGraphicFramePr>
          <p:cNvPr id="75778" name="Object 2"/>
          <p:cNvGraphicFramePr>
            <a:graphicFrameLocks noChangeAspect="1"/>
          </p:cNvGraphicFramePr>
          <p:nvPr/>
        </p:nvGraphicFramePr>
        <p:xfrm>
          <a:off x="1546225" y="144417"/>
          <a:ext cx="1809750" cy="493713"/>
        </p:xfrm>
        <a:graphic>
          <a:graphicData uri="http://schemas.openxmlformats.org/presentationml/2006/ole">
            <p:oleObj spid="_x0000_s113666" name="Equation" r:id="rId5" imgW="977900" imgH="266700" progId="Equation.DSMT4">
              <p:embed/>
            </p:oleObj>
          </a:graphicData>
        </a:graphic>
      </p:graphicFrame>
      <p:graphicFrame>
        <p:nvGraphicFramePr>
          <p:cNvPr id="75779" name="Object 3"/>
          <p:cNvGraphicFramePr>
            <a:graphicFrameLocks noChangeAspect="1"/>
          </p:cNvGraphicFramePr>
          <p:nvPr/>
        </p:nvGraphicFramePr>
        <p:xfrm>
          <a:off x="4370388" y="174625"/>
          <a:ext cx="3656012" cy="463505"/>
        </p:xfrm>
        <a:graphic>
          <a:graphicData uri="http://schemas.openxmlformats.org/presentationml/2006/ole">
            <p:oleObj spid="_x0000_s113667" name="Equation" r:id="rId6" imgW="2108200" imgH="266700" progId="Equation.DSMT4">
              <p:embed/>
            </p:oleObj>
          </a:graphicData>
        </a:graphic>
      </p:graphicFrame>
      <p:sp>
        <p:nvSpPr>
          <p:cNvPr id="11" name="Rectangle 10"/>
          <p:cNvSpPr/>
          <p:nvPr/>
        </p:nvSpPr>
        <p:spPr>
          <a:xfrm>
            <a:off x="787400" y="4038600"/>
            <a:ext cx="72263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43467" y="4089400"/>
            <a:ext cx="237066" cy="1185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82601" y="6180666"/>
            <a:ext cx="372532" cy="4064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114802" y="6180665"/>
            <a:ext cx="372532" cy="4064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419600" y="4047066"/>
            <a:ext cx="237066" cy="1185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50900" y="4431437"/>
            <a:ext cx="74676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>
                <a:latin typeface="Times"/>
                <a:cs typeface="Times"/>
              </a:rPr>
              <a:t>Effect of the “Finite-Frequency” Correction: </a:t>
            </a:r>
          </a:p>
          <a:p>
            <a:r>
              <a:rPr lang="en-US">
                <a:latin typeface="Times"/>
                <a:cs typeface="Times"/>
              </a:rPr>
              <a:t>	Isotropic structure: increases amplitudes &amp; sharpen contrasts.</a:t>
            </a:r>
          </a:p>
          <a:p>
            <a:endParaRPr lang="en-US">
              <a:latin typeface="Times"/>
              <a:cs typeface="Times"/>
            </a:endParaRPr>
          </a:p>
          <a:p>
            <a:r>
              <a:rPr lang="en-US">
                <a:latin typeface="Times"/>
                <a:cs typeface="Times"/>
              </a:rPr>
              <a:t>	Anisotropic structure: reduces amplitudes &amp; improves consistency across</a:t>
            </a:r>
          </a:p>
          <a:p>
            <a:r>
              <a:rPr lang="en-US">
                <a:latin typeface="Times"/>
                <a:cs typeface="Times"/>
              </a:rPr>
              <a:t>		periods.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471" y="381000"/>
            <a:ext cx="8225329" cy="6902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50901" y="495300"/>
            <a:ext cx="797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"/>
                <a:cs typeface="Times"/>
              </a:rPr>
              <a:t>Comparison of Ambient Noise &amp; Earthquake Tomography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68700" y="1155700"/>
            <a:ext cx="2203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"/>
                <a:cs typeface="Times"/>
              </a:rPr>
              <a:t>28 sec Rayleigh wave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89100" y="1282700"/>
            <a:ext cx="1511300" cy="368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646766" y="1268968"/>
            <a:ext cx="1601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"/>
                <a:cs typeface="Times"/>
              </a:rPr>
              <a:t>Ambient Noise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451600" y="1282700"/>
            <a:ext cx="1511300" cy="368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578600" y="1257300"/>
            <a:ext cx="1338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"/>
                <a:cs typeface="Times"/>
              </a:rPr>
              <a:t>Earthquakes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pic>
        <p:nvPicPr>
          <p:cNvPr id="17" name="Picture 16" descr="Picture 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2438"/>
            <a:ext cx="4704762" cy="3415873"/>
          </a:xfrm>
          <a:prstGeom prst="rect">
            <a:avLst/>
          </a:prstGeom>
        </p:spPr>
      </p:pic>
      <p:pic>
        <p:nvPicPr>
          <p:cNvPr id="18" name="Picture 17" descr="Picture 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555" y="1752601"/>
            <a:ext cx="4444445" cy="34031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30200" y="4356100"/>
            <a:ext cx="1071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Eikonal</a:t>
            </a:r>
          </a:p>
          <a:p>
            <a:r>
              <a:rPr lang="en-US" sz="1400"/>
              <a:t>tomography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00600" y="4356100"/>
            <a:ext cx="1071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Helmholtz</a:t>
            </a:r>
          </a:p>
          <a:p>
            <a:r>
              <a:rPr lang="en-US" sz="1400"/>
              <a:t>tomography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466950" name="Text Box 6"/>
          <p:cNvSpPr txBox="1">
            <a:spLocks noChangeArrowheads="1"/>
          </p:cNvSpPr>
          <p:nvPr/>
        </p:nvSpPr>
        <p:spPr bwMode="auto">
          <a:xfrm>
            <a:off x="822325" y="2998788"/>
            <a:ext cx="184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endParaRPr kumimoji="1" lang="en-US" sz="1200">
              <a:latin typeface="Times New Roman" pitchFamily="-112" charset="0"/>
              <a:ea typeface="宋体" pitchFamily="-112" charset="-122"/>
              <a:cs typeface="宋体" pitchFamily="-112" charset="-122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42900" y="223838"/>
            <a:ext cx="3365500" cy="89376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1. Some Background</a:t>
            </a:r>
          </a:p>
        </p:txBody>
      </p:sp>
      <p:pic>
        <p:nvPicPr>
          <p:cNvPr id="12" name="Picture 11" descr="Picture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09" y="1428750"/>
            <a:ext cx="2321270" cy="2290794"/>
          </a:xfrm>
          <a:prstGeom prst="rect">
            <a:avLst/>
          </a:prstGeom>
        </p:spPr>
      </p:pic>
      <p:pic>
        <p:nvPicPr>
          <p:cNvPr id="19" name="Picture 18" descr="Picture 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351" y="3854450"/>
            <a:ext cx="2341587" cy="227047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913431" y="355600"/>
            <a:ext cx="45061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Example of Traditional Analysis: </a:t>
            </a:r>
          </a:p>
          <a:p>
            <a:r>
              <a:rPr lang="en-US" sz="2000">
                <a:latin typeface="Times New Roman"/>
                <a:cs typeface="Times New Roman"/>
              </a:rPr>
              <a:t>		Ritzwoller &amp; Levshin, JGR, 1998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15900" y="1689100"/>
            <a:ext cx="919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stations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4566" y="4216400"/>
            <a:ext cx="801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events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56001" y="2082800"/>
            <a:ext cx="5359400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>
                <a:latin typeface="Times New Roman"/>
                <a:cs typeface="Times New Roman"/>
              </a:rPr>
              <a:t>“Traditional” Surface Wave Tomography:</a:t>
            </a:r>
          </a:p>
          <a:p>
            <a:pPr>
              <a:spcAft>
                <a:spcPts val="600"/>
              </a:spcAft>
            </a:pPr>
            <a:r>
              <a:rPr lang="en-US" sz="2400">
                <a:latin typeface="Times New Roman"/>
                <a:cs typeface="Times New Roman"/>
              </a:rPr>
              <a:t>	1. Distant earthquakes – waves travel 		 a long way.</a:t>
            </a:r>
          </a:p>
          <a:p>
            <a:pPr>
              <a:spcAft>
                <a:spcPts val="600"/>
              </a:spcAft>
            </a:pPr>
            <a:r>
              <a:rPr lang="en-US" sz="2400">
                <a:latin typeface="Times New Roman"/>
                <a:cs typeface="Times New Roman"/>
              </a:rPr>
              <a:t>	2. Globally installed stations, with a 		 few national stations regionally.</a:t>
            </a:r>
          </a:p>
          <a:p>
            <a:pPr>
              <a:spcAft>
                <a:spcPts val="600"/>
              </a:spcAft>
            </a:pPr>
            <a:r>
              <a:rPr lang="en-US" sz="2400">
                <a:latin typeface="Times New Roman"/>
                <a:cs typeface="Times New Roman"/>
              </a:rPr>
              <a:t>	3. Single station measurements.</a:t>
            </a:r>
          </a:p>
          <a:p>
            <a:pPr>
              <a:spcAft>
                <a:spcPts val="600"/>
              </a:spcAft>
            </a:pPr>
            <a:r>
              <a:rPr lang="en-US" sz="2400">
                <a:latin typeface="Times New Roman"/>
                <a:cs typeface="Times New Roman"/>
              </a:rPr>
              <a:t>	4. Only long periods &gt; 20 sec: only 		 weak constraints on the crust.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471" y="381000"/>
            <a:ext cx="8225329" cy="6902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568700" y="1155700"/>
            <a:ext cx="2203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"/>
                <a:cs typeface="Times"/>
              </a:rPr>
              <a:t>28 sec Rayleigh wave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89100" y="1282700"/>
            <a:ext cx="1511300" cy="368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646766" y="1268968"/>
            <a:ext cx="1601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"/>
                <a:cs typeface="Times"/>
              </a:rPr>
              <a:t>Ambient Noise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451600" y="1282700"/>
            <a:ext cx="1511300" cy="368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578600" y="1257300"/>
            <a:ext cx="1338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"/>
                <a:cs typeface="Times"/>
              </a:rPr>
              <a:t>Earthquakes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pic>
        <p:nvPicPr>
          <p:cNvPr id="17" name="Picture 16" descr="Picture 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2438"/>
            <a:ext cx="4704762" cy="3415873"/>
          </a:xfrm>
          <a:prstGeom prst="rect">
            <a:avLst/>
          </a:prstGeom>
        </p:spPr>
      </p:pic>
      <p:pic>
        <p:nvPicPr>
          <p:cNvPr id="18" name="Picture 17" descr="Picture 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555" y="1752601"/>
            <a:ext cx="4444445" cy="3403175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917700" y="3009900"/>
            <a:ext cx="495300" cy="927100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400800" y="3009900"/>
            <a:ext cx="495300" cy="927100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253067" y="4097867"/>
            <a:ext cx="635000" cy="254000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dash"/>
          </a:ln>
          <a:scene3d>
            <a:camera prst="orthographicFront">
              <a:rot lat="0" lon="0" rev="21054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731934" y="4097867"/>
            <a:ext cx="635000" cy="254000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dash"/>
          </a:ln>
          <a:scene3d>
            <a:camera prst="orthographicFront">
              <a:rot lat="0" lon="0" rev="21054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09600" y="5194300"/>
            <a:ext cx="41344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Differences:</a:t>
            </a:r>
          </a:p>
          <a:p>
            <a:pPr marL="342900" indent="-342900">
              <a:buAutoNum type="arabicPeriod"/>
            </a:pPr>
            <a:r>
              <a:rPr lang="en-US" sz="2000">
                <a:latin typeface="Times New Roman"/>
                <a:cs typeface="Times New Roman"/>
              </a:rPr>
              <a:t>Some features differ in amplitude.</a:t>
            </a:r>
          </a:p>
          <a:p>
            <a:pPr marL="342900" indent="-342900">
              <a:buAutoNum type="arabicPeriod"/>
            </a:pPr>
            <a:r>
              <a:rPr lang="en-US" sz="2000">
                <a:latin typeface="Times New Roman"/>
                <a:cs typeface="Times New Roman"/>
              </a:rPr>
              <a:t>Edge effects in ambient noise map.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0200" y="4356100"/>
            <a:ext cx="1071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Eikonal</a:t>
            </a:r>
          </a:p>
          <a:p>
            <a:r>
              <a:rPr lang="en-US" sz="1400"/>
              <a:t>tomography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800600" y="4356100"/>
            <a:ext cx="1071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Helmholtz</a:t>
            </a:r>
          </a:p>
          <a:p>
            <a:r>
              <a:rPr lang="en-US" sz="1400"/>
              <a:t>tomography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70500" y="5270500"/>
            <a:ext cx="33137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Differences typically lie within</a:t>
            </a:r>
          </a:p>
          <a:p>
            <a:r>
              <a:rPr lang="en-US">
                <a:latin typeface="Times New Roman"/>
                <a:cs typeface="Times New Roman"/>
              </a:rPr>
              <a:t>uncertainties except near the edge </a:t>
            </a:r>
          </a:p>
          <a:p>
            <a:r>
              <a:rPr lang="en-US">
                <a:latin typeface="Times New Roman"/>
                <a:cs typeface="Times New Roman"/>
              </a:rPr>
              <a:t>of the map.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50901" y="495300"/>
            <a:ext cx="797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"/>
                <a:cs typeface="Times"/>
              </a:rPr>
              <a:t>Comparison of Ambient Noise &amp; Earthquake Tomography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471" y="381000"/>
            <a:ext cx="8225329" cy="6902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66900" y="1181100"/>
            <a:ext cx="1601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"/>
                <a:cs typeface="Times"/>
              </a:rPr>
              <a:t>Ambient Noise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70600" y="1181100"/>
            <a:ext cx="1338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"/>
                <a:cs typeface="Times"/>
              </a:rPr>
              <a:t>Earthquakes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4524" y="1533512"/>
            <a:ext cx="7394103" cy="500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0901" y="495300"/>
            <a:ext cx="797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"/>
                <a:cs typeface="Times"/>
              </a:rPr>
              <a:t>Comparison of Ambient Noise &amp; Earthquake Tomography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471" y="381000"/>
            <a:ext cx="8225329" cy="6902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66900" y="1181100"/>
            <a:ext cx="1601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"/>
                <a:cs typeface="Times"/>
              </a:rPr>
              <a:t>Ambient Noise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70600" y="1181100"/>
            <a:ext cx="1338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"/>
                <a:cs typeface="Times"/>
              </a:rPr>
              <a:t>Earthquakes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4524" y="1533512"/>
            <a:ext cx="7394103" cy="500063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sp>
        <p:nvSpPr>
          <p:cNvPr id="10" name="Oval 9"/>
          <p:cNvSpPr/>
          <p:nvPr/>
        </p:nvSpPr>
        <p:spPr>
          <a:xfrm>
            <a:off x="2146300" y="2197100"/>
            <a:ext cx="571500" cy="914400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587500" y="3314700"/>
            <a:ext cx="673100" cy="1143000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905500" y="2197100"/>
            <a:ext cx="571500" cy="914400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321300" y="3314700"/>
            <a:ext cx="673100" cy="1143000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007100" y="4737100"/>
            <a:ext cx="406400" cy="685800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dash"/>
          </a:ln>
          <a:scene3d>
            <a:camera prst="orthographicFront">
              <a:rot lat="0" lon="0" rev="24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260600" y="4737100"/>
            <a:ext cx="406400" cy="685800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dash"/>
          </a:ln>
          <a:scene3d>
            <a:camera prst="orthographicFront">
              <a:rot lat="0" lon="0" rev="24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50901" y="495300"/>
            <a:ext cx="797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"/>
                <a:cs typeface="Times"/>
              </a:rPr>
              <a:t>Comparison of Ambient Noise &amp; Earthquake Tomography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471" y="381000"/>
            <a:ext cx="8225329" cy="6902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66900" y="1181100"/>
            <a:ext cx="1601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"/>
                <a:cs typeface="Times"/>
              </a:rPr>
              <a:t>Ambient Noise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70600" y="1181100"/>
            <a:ext cx="1338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"/>
                <a:cs typeface="Times"/>
              </a:rPr>
              <a:t>Earthquakes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4524" y="1533512"/>
            <a:ext cx="7394103" cy="500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2000240"/>
            <a:ext cx="5738827" cy="4054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0901" y="495300"/>
            <a:ext cx="797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"/>
                <a:cs typeface="Times"/>
              </a:rPr>
              <a:t>Comparison of Ambient Noise &amp; Earthquake Tomography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2900" y="889000"/>
            <a:ext cx="8801099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>
                <a:latin typeface="Times New Roman"/>
                <a:cs typeface="Times New Roman"/>
              </a:rPr>
              <a:t>Limitations: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	monochromatic (instantaneous frequency) – different from what is measured.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	a certain level of structural smoothness is assumed.</a:t>
            </a:r>
          </a:p>
          <a:p>
            <a:pPr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	3-D wavefield effects are largely missing.</a:t>
            </a:r>
          </a:p>
          <a:p>
            <a:pPr>
              <a:spcAft>
                <a:spcPts val="600"/>
              </a:spcAft>
            </a:pPr>
            <a:r>
              <a:rPr lang="en-US" sz="2000">
                <a:latin typeface="Times New Roman"/>
                <a:cs typeface="Times New Roman"/>
              </a:rPr>
              <a:t>		e.g., coupling to overtones, Rayleigh-Love coupling</a:t>
            </a:r>
          </a:p>
          <a:p>
            <a:pPr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	application of differential operators to measured fields is noisy.</a:t>
            </a:r>
          </a:p>
          <a:p>
            <a:endParaRPr lang="en-US" sz="2000">
              <a:latin typeface="Times New Roman"/>
              <a:cs typeface="Times New Roman"/>
            </a:endParaRPr>
          </a:p>
          <a:p>
            <a:r>
              <a:rPr lang="en-US" sz="2000" b="1">
                <a:latin typeface="Times New Roman"/>
                <a:cs typeface="Times New Roman"/>
              </a:rPr>
              <a:t>Strengths: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	computationally fast.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	simple to effect – travel time and amplitude fields are needed, with gradient</a:t>
            </a:r>
          </a:p>
          <a:p>
            <a:pPr>
              <a:spcAft>
                <a:spcPts val="600"/>
              </a:spcAft>
            </a:pPr>
            <a:r>
              <a:rPr lang="en-US" sz="2000">
                <a:latin typeface="Times New Roman"/>
                <a:cs typeface="Times New Roman"/>
              </a:rPr>
              <a:t>		 and Laplacian.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	there is no actual inversion (no ad-hoc matrix damping, regularization, etc.).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	it’s totally local – no lateral basis functions (e.g., spherical harmonics).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	includes “finite frequency” effects and off great-circle propagation.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	naturally generates uncertainty estimates.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6" name="Rectangle 5"/>
          <p:cNvSpPr/>
          <p:nvPr/>
        </p:nvSpPr>
        <p:spPr>
          <a:xfrm>
            <a:off x="225950" y="292100"/>
            <a:ext cx="26548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>
                <a:latin typeface="Times New Roman"/>
                <a:cs typeface="Times New Roman"/>
              </a:rPr>
              <a:t>“New” Methology: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500" y="635000"/>
            <a:ext cx="80645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>
                <a:latin typeface="Times New Roman"/>
                <a:cs typeface="Times New Roman"/>
              </a:rPr>
              <a:t>3A. Some Results: </a:t>
            </a:r>
          </a:p>
          <a:p>
            <a:r>
              <a:rPr lang="en-US" sz="2400">
                <a:latin typeface="Times New Roman"/>
                <a:cs typeface="Times New Roman"/>
              </a:rPr>
              <a:t>Joint Inversion of Receiver Functions and Rayleigh Wave Dispersion from Ambient Noise and Earthquake Data Using More Than 1000 TA Stations</a:t>
            </a:r>
          </a:p>
          <a:p>
            <a:r>
              <a:rPr lang="en-US" sz="2400" i="1">
                <a:latin typeface="Times New Roman"/>
                <a:cs typeface="Times New Roman"/>
              </a:rPr>
              <a:t>Shen et al. (2012), GJI, JGR</a:t>
            </a:r>
          </a:p>
        </p:txBody>
      </p:sp>
      <p:sp>
        <p:nvSpPr>
          <p:cNvPr id="5" name="Rectangle 4"/>
          <p:cNvSpPr/>
          <p:nvPr/>
        </p:nvSpPr>
        <p:spPr>
          <a:xfrm>
            <a:off x="482600" y="660400"/>
            <a:ext cx="7696200" cy="20955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3098800"/>
            <a:ext cx="75946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>
                <a:latin typeface="Times New Roman"/>
                <a:cs typeface="Times New Roman"/>
              </a:rPr>
              <a:t>3B. Some Results: </a:t>
            </a:r>
          </a:p>
          <a:p>
            <a:pPr>
              <a:spcAft>
                <a:spcPts val="600"/>
              </a:spcAft>
            </a:pPr>
            <a:r>
              <a:rPr lang="en-US" sz="2400">
                <a:latin typeface="Times New Roman"/>
                <a:cs typeface="Times New Roman"/>
              </a:rPr>
              <a:t>First Glimpses of the Mid-Continental Rift in the Crust and Uppermost Mantle.</a:t>
            </a:r>
          </a:p>
          <a:p>
            <a:pPr>
              <a:spcAft>
                <a:spcPts val="600"/>
              </a:spcAft>
            </a:pPr>
            <a:r>
              <a:rPr lang="en-US" sz="2400" i="1">
                <a:latin typeface="Times New Roman"/>
                <a:cs typeface="Times New Roman"/>
              </a:rPr>
              <a:t>Work in progress – Weisen Shen.</a:t>
            </a:r>
            <a:endParaRPr lang="en-US" sz="2400" i="1">
              <a:latin typeface="Times New Roman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2600" y="3035300"/>
            <a:ext cx="7696200" cy="203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1000" y="2876550"/>
            <a:ext cx="8496300" cy="3314700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466950" name="Text Box 6"/>
          <p:cNvSpPr txBox="1">
            <a:spLocks noChangeArrowheads="1"/>
          </p:cNvSpPr>
          <p:nvPr/>
        </p:nvSpPr>
        <p:spPr bwMode="auto">
          <a:xfrm>
            <a:off x="822325" y="2998788"/>
            <a:ext cx="184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endParaRPr kumimoji="1" lang="en-US" sz="1200">
              <a:latin typeface="Times New Roman" pitchFamily="-112" charset="0"/>
              <a:ea typeface="宋体" pitchFamily="-112" charset="-122"/>
              <a:cs typeface="宋体" pitchFamily="-112" charset="-122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42900" y="223838"/>
            <a:ext cx="7518400" cy="89376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2. Improve</a:t>
            </a:r>
            <a:r>
              <a:rPr lang="en-US" sz="2800">
                <a:latin typeface="Times New Roman"/>
                <a:ea typeface="+mj-ea"/>
                <a:cs typeface="Times New Roman"/>
              </a:rPr>
              <a:t>ments in surface wave methodology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64000" y="1892300"/>
            <a:ext cx="7493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153400" y="1803400"/>
            <a:ext cx="7493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44333" y="1384300"/>
            <a:ext cx="8789586" cy="2693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lphaUcPeriod"/>
            </a:pPr>
            <a:r>
              <a:rPr lang="en-US" sz="2400">
                <a:latin typeface="Times New Roman"/>
                <a:cs typeface="Times New Roman"/>
              </a:rPr>
              <a:t>Ambient noise tomography</a:t>
            </a:r>
          </a:p>
          <a:p>
            <a:pPr marL="914400" lvl="1" indent="-457200">
              <a:spcAft>
                <a:spcPts val="600"/>
              </a:spcAft>
              <a:buFont typeface="Arial"/>
              <a:buChar char="•"/>
            </a:pPr>
            <a:r>
              <a:rPr lang="en-US" sz="2400">
                <a:latin typeface="Times New Roman"/>
                <a:cs typeface="Times New Roman"/>
              </a:rPr>
              <a:t>Idea of the method – demonstrate with a simulation.</a:t>
            </a:r>
          </a:p>
          <a:p>
            <a:pPr marL="914400" lvl="1" indent="-457200">
              <a:spcAft>
                <a:spcPts val="600"/>
              </a:spcAft>
              <a:buFont typeface="Arial"/>
              <a:buChar char="•"/>
            </a:pPr>
            <a:r>
              <a:rPr lang="en-US" sz="2400">
                <a:latin typeface="Times New Roman"/>
                <a:cs typeface="Times New Roman"/>
              </a:rPr>
              <a:t>Quick overview of data processing.</a:t>
            </a:r>
          </a:p>
          <a:p>
            <a:pPr marL="914400" lvl="1" indent="-457200">
              <a:spcAft>
                <a:spcPts val="600"/>
              </a:spcAft>
              <a:buFont typeface="Arial"/>
              <a:buChar char="•"/>
            </a:pPr>
            <a:r>
              <a:rPr lang="en-US" sz="2400">
                <a:latin typeface="Times New Roman"/>
                <a:cs typeface="Times New Roman"/>
              </a:rPr>
              <a:t>Some plots of cross-correlations (empirical Green’s functions).</a:t>
            </a:r>
          </a:p>
          <a:p>
            <a:pPr marL="914400" lvl="1" indent="-457200">
              <a:spcAft>
                <a:spcPts val="600"/>
              </a:spcAft>
              <a:buFont typeface="Arial"/>
              <a:buChar char="•"/>
            </a:pPr>
            <a:r>
              <a:rPr lang="en-US" sz="2400">
                <a:latin typeface="Times New Roman"/>
                <a:cs typeface="Times New Roman"/>
              </a:rPr>
              <a:t>Derived observable: travel time fields.</a:t>
            </a:r>
          </a:p>
          <a:p>
            <a:pPr marL="914400" lvl="1" indent="-457200">
              <a:spcAft>
                <a:spcPts val="600"/>
              </a:spcAft>
            </a:pPr>
            <a:endParaRPr lang="en-US" sz="240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333" y="3708400"/>
            <a:ext cx="8859967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B. “Flat Land” – new method to observe 3D structures from 2D arrays</a:t>
            </a:r>
          </a:p>
          <a:p>
            <a:pPr marL="914400" lvl="1" indent="-457200">
              <a:spcAft>
                <a:spcPts val="600"/>
              </a:spcAft>
              <a:buFont typeface="Arial"/>
              <a:buChar char="•"/>
            </a:pPr>
            <a:r>
              <a:rPr lang="en-US" sz="2400">
                <a:latin typeface="Times New Roman"/>
                <a:cs typeface="Times New Roman"/>
              </a:rPr>
              <a:t> Basic observables.</a:t>
            </a:r>
          </a:p>
          <a:p>
            <a:pPr marL="914400" lvl="1" indent="-457200">
              <a:spcAft>
                <a:spcPts val="600"/>
              </a:spcAft>
              <a:buFont typeface="Arial"/>
              <a:buChar char="•"/>
            </a:pPr>
            <a:r>
              <a:rPr lang="en-US" sz="2400">
                <a:latin typeface="Times New Roman"/>
                <a:cs typeface="Times New Roman"/>
              </a:rPr>
              <a:t> Localized inversion – eikonal, Helmholtz tomography.</a:t>
            </a:r>
          </a:p>
          <a:p>
            <a:pPr marL="914400" lvl="1" indent="-457200">
              <a:spcAft>
                <a:spcPts val="600"/>
              </a:spcAft>
              <a:buFont typeface="Arial"/>
              <a:buChar char="•"/>
            </a:pPr>
            <a:r>
              <a:rPr lang="en-US" sz="2400">
                <a:latin typeface="Times New Roman"/>
                <a:cs typeface="Times New Roman"/>
              </a:rPr>
              <a:t> Comparison of AN &amp; EQ results.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4333" y="5689600"/>
            <a:ext cx="4557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C. Bayesian Monte Carlo Inversion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1231900"/>
            <a:ext cx="9144000" cy="4330700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7800" y="2882900"/>
            <a:ext cx="8496300" cy="3314700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06400" y="152400"/>
            <a:ext cx="3449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Receiver function analysis</a:t>
            </a:r>
          </a:p>
        </p:txBody>
      </p:sp>
      <p:pic>
        <p:nvPicPr>
          <p:cNvPr id="8" name="Picture 7" descr="Picture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8901" y="303212"/>
            <a:ext cx="4195555" cy="2297778"/>
          </a:xfrm>
          <a:prstGeom prst="rect">
            <a:avLst/>
          </a:prstGeom>
        </p:spPr>
      </p:pic>
      <p:pic>
        <p:nvPicPr>
          <p:cNvPr id="9" name="Picture 8" descr="Picture 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51" y="2546350"/>
            <a:ext cx="7202539" cy="40736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7800" y="6286500"/>
            <a:ext cx="2986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Shen et al. (2012) GJI in press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8300" y="177800"/>
            <a:ext cx="35306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7800" y="2882900"/>
            <a:ext cx="8496300" cy="3314700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Picture 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1" y="762001"/>
            <a:ext cx="6631111" cy="592888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6400" y="152400"/>
            <a:ext cx="6065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Receiver function analysis: Harmonic Stripping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368300" y="177800"/>
            <a:ext cx="61468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488" y="0"/>
            <a:ext cx="6804025" cy="6858000"/>
          </a:xfrm>
          <a:prstGeom prst="rect">
            <a:avLst/>
          </a:prstGeom>
        </p:spPr>
      </p:pic>
      <p:pic>
        <p:nvPicPr>
          <p:cNvPr id="5" name="Picture 4" descr="Picture 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250" y="0"/>
            <a:ext cx="6667500" cy="6858000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466950" name="Text Box 6"/>
          <p:cNvSpPr txBox="1">
            <a:spLocks noChangeArrowheads="1"/>
          </p:cNvSpPr>
          <p:nvPr/>
        </p:nvSpPr>
        <p:spPr bwMode="auto">
          <a:xfrm>
            <a:off x="822325" y="2998788"/>
            <a:ext cx="184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endParaRPr kumimoji="1" lang="en-US" sz="1200">
              <a:latin typeface="Times New Roman" pitchFamily="-112" charset="0"/>
              <a:ea typeface="宋体" pitchFamily="-112" charset="-122"/>
              <a:cs typeface="宋体" pitchFamily="-112" charset="-122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42900" y="223838"/>
            <a:ext cx="3365500" cy="89376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1. Some Background</a:t>
            </a:r>
          </a:p>
        </p:txBody>
      </p:sp>
      <p:pic>
        <p:nvPicPr>
          <p:cNvPr id="12" name="Picture 11" descr="Picture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09" y="1428750"/>
            <a:ext cx="2321270" cy="2290794"/>
          </a:xfrm>
          <a:prstGeom prst="rect">
            <a:avLst/>
          </a:prstGeom>
        </p:spPr>
      </p:pic>
      <p:pic>
        <p:nvPicPr>
          <p:cNvPr id="19" name="Picture 18" descr="Picture 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351" y="3854450"/>
            <a:ext cx="2341587" cy="227047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913431" y="355600"/>
            <a:ext cx="45061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Example of Traditional Analysis: </a:t>
            </a:r>
          </a:p>
          <a:p>
            <a:r>
              <a:rPr lang="en-US" sz="2000">
                <a:latin typeface="Times New Roman"/>
                <a:cs typeface="Times New Roman"/>
              </a:rPr>
              <a:t>		Ritzwoller &amp; Levshin, JGR, 1998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15900" y="1689100"/>
            <a:ext cx="919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stations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4566" y="4216400"/>
            <a:ext cx="801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events</a:t>
            </a:r>
          </a:p>
        </p:txBody>
      </p:sp>
      <p:pic>
        <p:nvPicPr>
          <p:cNvPr id="26" name="Picture 25" descr="Picture 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9201" y="1593850"/>
            <a:ext cx="4855873" cy="42565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488" y="0"/>
            <a:ext cx="6804025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52400" y="203200"/>
            <a:ext cx="2222500" cy="5080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1300" y="165100"/>
            <a:ext cx="2146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Example Result</a:t>
            </a:r>
          </a:p>
        </p:txBody>
      </p:sp>
      <p:pic>
        <p:nvPicPr>
          <p:cNvPr id="6" name="Picture 5" descr="FM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" y="779780"/>
            <a:ext cx="9012936" cy="5882640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247774"/>
            <a:ext cx="5559365" cy="3966984"/>
          </a:xfrm>
          <a:prstGeom prst="rect">
            <a:avLst/>
          </a:prstGeom>
        </p:spPr>
      </p:pic>
      <p:pic>
        <p:nvPicPr>
          <p:cNvPr id="6" name="Picture 5" descr="Picture 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938" y="1295401"/>
            <a:ext cx="2849524" cy="391809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" y="203200"/>
            <a:ext cx="2222500" cy="5080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41300" y="165100"/>
            <a:ext cx="2146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Example Result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75" y="0"/>
            <a:ext cx="7664450" cy="6858000"/>
          </a:xfrm>
          <a:prstGeom prst="rect">
            <a:avLst/>
          </a:prstGeom>
        </p:spPr>
      </p:pic>
      <p:pic>
        <p:nvPicPr>
          <p:cNvPr id="3" name="Picture 2" descr="Picture 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50" y="0"/>
            <a:ext cx="7658100" cy="6858000"/>
          </a:xfrm>
          <a:prstGeom prst="rect">
            <a:avLst/>
          </a:prstGeom>
        </p:spPr>
      </p:pic>
      <p:pic>
        <p:nvPicPr>
          <p:cNvPr id="5" name="Picture 4" descr="Picture 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138" y="0"/>
            <a:ext cx="7731125" cy="6858000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52400" y="203200"/>
            <a:ext cx="2222500" cy="5080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1300" y="165100"/>
            <a:ext cx="2146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Example Result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736600"/>
            <a:ext cx="4622800" cy="487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413000" y="5588000"/>
            <a:ext cx="4686300" cy="111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FM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1" y="980779"/>
            <a:ext cx="7623353" cy="528919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52400" y="850900"/>
            <a:ext cx="4140200" cy="5638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Picture 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1193800"/>
            <a:ext cx="3668825" cy="513320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305300" y="1257300"/>
            <a:ext cx="482600" cy="35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71500" y="1143000"/>
            <a:ext cx="482600" cy="35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52400" y="203200"/>
            <a:ext cx="2222500" cy="5080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1300" y="165100"/>
            <a:ext cx="2146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Example Result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736600"/>
            <a:ext cx="4622800" cy="487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413000" y="5588000"/>
            <a:ext cx="4686300" cy="111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FM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1" y="980779"/>
            <a:ext cx="7623353" cy="5289194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500" y="635000"/>
            <a:ext cx="80645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>
                <a:latin typeface="Times New Roman"/>
                <a:cs typeface="Times New Roman"/>
              </a:rPr>
              <a:t>3A. Some Results: </a:t>
            </a:r>
          </a:p>
          <a:p>
            <a:r>
              <a:rPr lang="en-US" sz="2400">
                <a:latin typeface="Times New Roman"/>
                <a:cs typeface="Times New Roman"/>
              </a:rPr>
              <a:t>Joint Inversion of Receiver Functions and Rayleigh Wave Dispersion from Ambient Noise and Earthquake Data Using More Than 1000 TA Stations</a:t>
            </a:r>
          </a:p>
          <a:p>
            <a:r>
              <a:rPr lang="en-US" sz="2400" i="1">
                <a:latin typeface="Times New Roman"/>
                <a:cs typeface="Times New Roman"/>
              </a:rPr>
              <a:t>Shen et al. (2012), GJI, JGR</a:t>
            </a:r>
          </a:p>
        </p:txBody>
      </p:sp>
      <p:sp>
        <p:nvSpPr>
          <p:cNvPr id="5" name="Rectangle 4"/>
          <p:cNvSpPr/>
          <p:nvPr/>
        </p:nvSpPr>
        <p:spPr>
          <a:xfrm>
            <a:off x="482600" y="660400"/>
            <a:ext cx="7696200" cy="20955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3098800"/>
            <a:ext cx="75946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>
                <a:latin typeface="Times New Roman"/>
                <a:cs typeface="Times New Roman"/>
              </a:rPr>
              <a:t>3B. Some Results: </a:t>
            </a:r>
          </a:p>
          <a:p>
            <a:pPr>
              <a:spcAft>
                <a:spcPts val="600"/>
              </a:spcAft>
            </a:pPr>
            <a:r>
              <a:rPr lang="en-US" sz="2400">
                <a:latin typeface="Times New Roman"/>
                <a:cs typeface="Times New Roman"/>
              </a:rPr>
              <a:t>First Glimpses of the Mid-Continental Rift in the Crust and Uppermost Mantle.</a:t>
            </a:r>
          </a:p>
          <a:p>
            <a:pPr>
              <a:spcAft>
                <a:spcPts val="600"/>
              </a:spcAft>
            </a:pPr>
            <a:r>
              <a:rPr lang="en-US" sz="2400" i="1">
                <a:latin typeface="Times New Roman"/>
                <a:cs typeface="Times New Roman"/>
              </a:rPr>
              <a:t>Work in progress – Weisen Shen.</a:t>
            </a:r>
            <a:endParaRPr lang="en-US" sz="2400" i="1">
              <a:latin typeface="Times New Roman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2600" y="3035300"/>
            <a:ext cx="7696200" cy="203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15900" y="0"/>
            <a:ext cx="8496300" cy="2844800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65100" y="177800"/>
            <a:ext cx="3108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4. Mid-Continental Rift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8100" y="152400"/>
            <a:ext cx="3289300" cy="5461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Picture 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1" y="1739901"/>
            <a:ext cx="4266667" cy="3794285"/>
          </a:xfrm>
          <a:prstGeom prst="rect">
            <a:avLst/>
          </a:prstGeom>
        </p:spPr>
      </p:pic>
      <p:pic>
        <p:nvPicPr>
          <p:cNvPr id="28" name="Picture 27" descr="Picture 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601" y="1054101"/>
            <a:ext cx="4411429" cy="482285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844800" y="5930900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Stein et al. (2011), GSA Today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695700" y="698500"/>
            <a:ext cx="5435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Superior Province Rift EarthScope Experiment (SPREE)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Picture 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600" y="0"/>
            <a:ext cx="5404444" cy="341333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65100" y="177800"/>
            <a:ext cx="3108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4. Mid-Continental Rift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8100" y="152400"/>
            <a:ext cx="3289300" cy="5461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Picture 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343" y="3378200"/>
            <a:ext cx="5366857" cy="330971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52400" y="6337300"/>
            <a:ext cx="19967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 New Roman"/>
                <a:cs typeface="Times New Roman"/>
              </a:rPr>
              <a:t>Work by Weisen Shen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Picture 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0"/>
            <a:ext cx="4001905" cy="495873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pic>
        <p:nvPicPr>
          <p:cNvPr id="8" name="Picture 7" descr="Picture 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463" y="228601"/>
            <a:ext cx="3861333" cy="30880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1600200" y="1701800"/>
            <a:ext cx="4178300" cy="149860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048933" y="2628900"/>
            <a:ext cx="3386667" cy="62230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65100" y="177800"/>
            <a:ext cx="3108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4. Mid-Continental Rift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100" y="152400"/>
            <a:ext cx="3289300" cy="5461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52400" y="6337300"/>
            <a:ext cx="19967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 New Roman"/>
                <a:cs typeface="Times New Roman"/>
              </a:rPr>
              <a:t>Work by Weisen Shen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466950" name="Text Box 6"/>
          <p:cNvSpPr txBox="1">
            <a:spLocks noChangeArrowheads="1"/>
          </p:cNvSpPr>
          <p:nvPr/>
        </p:nvSpPr>
        <p:spPr bwMode="auto">
          <a:xfrm>
            <a:off x="822325" y="2998788"/>
            <a:ext cx="184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endParaRPr kumimoji="1" lang="en-US" sz="1200">
              <a:latin typeface="Times New Roman" pitchFamily="-112" charset="0"/>
              <a:ea typeface="宋体" pitchFamily="-112" charset="-122"/>
              <a:cs typeface="宋体" pitchFamily="-112" charset="-122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42900" y="223838"/>
            <a:ext cx="3365500" cy="89376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1. Some Background</a:t>
            </a:r>
          </a:p>
        </p:txBody>
      </p:sp>
      <p:pic>
        <p:nvPicPr>
          <p:cNvPr id="12" name="Picture 11" descr="Picture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09" y="1428750"/>
            <a:ext cx="2321270" cy="2290794"/>
          </a:xfrm>
          <a:prstGeom prst="rect">
            <a:avLst/>
          </a:prstGeom>
        </p:spPr>
      </p:pic>
      <p:pic>
        <p:nvPicPr>
          <p:cNvPr id="19" name="Picture 18" descr="Picture 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351" y="3854450"/>
            <a:ext cx="2341587" cy="227047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913431" y="355600"/>
            <a:ext cx="45061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Example of Traditional Analysis: </a:t>
            </a:r>
          </a:p>
          <a:p>
            <a:r>
              <a:rPr lang="en-US" sz="2000">
                <a:latin typeface="Times New Roman"/>
                <a:cs typeface="Times New Roman"/>
              </a:rPr>
              <a:t>		Ritzwoller &amp; Levshin, JGR, 1998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15900" y="1689100"/>
            <a:ext cx="919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stations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4566" y="4216400"/>
            <a:ext cx="801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events</a:t>
            </a:r>
          </a:p>
        </p:txBody>
      </p:sp>
      <p:pic>
        <p:nvPicPr>
          <p:cNvPr id="13" name="Picture 12" descr="Picture 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2403" y="1614488"/>
            <a:ext cx="5625397" cy="41396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Picture 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1" y="3340100"/>
            <a:ext cx="3860317" cy="3083428"/>
          </a:xfrm>
          <a:prstGeom prst="rect">
            <a:avLst/>
          </a:prstGeom>
        </p:spPr>
      </p:pic>
      <p:pic>
        <p:nvPicPr>
          <p:cNvPr id="18" name="Picture 17" descr="Picture 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9000"/>
            <a:ext cx="4001905" cy="495873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pic>
        <p:nvPicPr>
          <p:cNvPr id="8" name="Picture 7" descr="Picture 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9463" y="228601"/>
            <a:ext cx="3861333" cy="30880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1600200" y="1701800"/>
            <a:ext cx="4178300" cy="149860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048933" y="2628900"/>
            <a:ext cx="3386667" cy="62230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608667" y="4241800"/>
            <a:ext cx="4360333" cy="53340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955800" y="3721100"/>
            <a:ext cx="4914900" cy="706967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65100" y="177800"/>
            <a:ext cx="3108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4. Mid-Continental Rift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100" y="152400"/>
            <a:ext cx="3289300" cy="5461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52400" y="6337300"/>
            <a:ext cx="19967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 New Roman"/>
                <a:cs typeface="Times New Roman"/>
              </a:rPr>
              <a:t>Work by Weisen Shen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5100" y="177800"/>
            <a:ext cx="3108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4. Mid-Continental Rift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100" y="152400"/>
            <a:ext cx="3289300" cy="5461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52400" y="6337300"/>
            <a:ext cx="19967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 New Roman"/>
                <a:cs typeface="Times New Roman"/>
              </a:rPr>
              <a:t>Work by Weisen Shen</a:t>
            </a:r>
          </a:p>
        </p:txBody>
      </p:sp>
      <p:pic>
        <p:nvPicPr>
          <p:cNvPr id="9" name="Picture 8" descr="Picture 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1" y="1154112"/>
            <a:ext cx="8073651" cy="50495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21200" y="1270000"/>
            <a:ext cx="3646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Receiver Functions along the Rift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Picture 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0"/>
            <a:ext cx="4001905" cy="495873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cxnSp>
        <p:nvCxnSpPr>
          <p:cNvPr id="11" name="Straight Connector 10"/>
          <p:cNvCxnSpPr>
            <a:endCxn id="15" idx="1"/>
          </p:cNvCxnSpPr>
          <p:nvPr/>
        </p:nvCxnSpPr>
        <p:spPr>
          <a:xfrm flipV="1">
            <a:off x="1608667" y="1787327"/>
            <a:ext cx="3185584" cy="143000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040467" y="3259667"/>
            <a:ext cx="2760133" cy="1096433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Picture 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251" y="196850"/>
            <a:ext cx="3765079" cy="3180953"/>
          </a:xfrm>
          <a:prstGeom prst="rect">
            <a:avLst/>
          </a:prstGeom>
        </p:spPr>
      </p:pic>
      <p:pic>
        <p:nvPicPr>
          <p:cNvPr id="17" name="Picture 16" descr="Picture 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4250" y="2997601"/>
            <a:ext cx="3714286" cy="321269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65100" y="177800"/>
            <a:ext cx="3108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4. Mid-Continental Rift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8100" y="152400"/>
            <a:ext cx="3289300" cy="5461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52400" y="6337300"/>
            <a:ext cx="19967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 New Roman"/>
                <a:cs typeface="Times New Roman"/>
              </a:rPr>
              <a:t>Work by Weisen Shen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Picture 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0"/>
            <a:ext cx="4001905" cy="495873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1651000" y="1460500"/>
            <a:ext cx="3200400" cy="1748367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Picture 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212" y="1485900"/>
            <a:ext cx="1820952" cy="1645714"/>
          </a:xfrm>
          <a:prstGeom prst="rect">
            <a:avLst/>
          </a:prstGeom>
        </p:spPr>
      </p:pic>
      <p:pic>
        <p:nvPicPr>
          <p:cNvPr id="12" name="Picture 11" descr="Picture 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2831" y="184151"/>
            <a:ext cx="1805714" cy="1291429"/>
          </a:xfrm>
          <a:prstGeom prst="rect">
            <a:avLst/>
          </a:prstGeom>
        </p:spPr>
      </p:pic>
      <p:pic>
        <p:nvPicPr>
          <p:cNvPr id="16" name="Picture 15" descr="Picture 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4176" y="0"/>
            <a:ext cx="1899682" cy="349460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65100" y="177800"/>
            <a:ext cx="3108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4. Mid-Continental Rift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8100" y="152400"/>
            <a:ext cx="3289300" cy="5461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52400" y="6337300"/>
            <a:ext cx="19967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 New Roman"/>
                <a:cs typeface="Times New Roman"/>
              </a:rPr>
              <a:t>Work by Weisen Shen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62500" y="0"/>
            <a:ext cx="3962400" cy="3479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Picture 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8288" y="178330"/>
            <a:ext cx="784000" cy="521143"/>
          </a:xfrm>
          <a:prstGeom prst="rect">
            <a:avLst/>
          </a:prstGeom>
        </p:spPr>
      </p:pic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Picture 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0"/>
            <a:ext cx="4001905" cy="495873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1651000" y="1460500"/>
            <a:ext cx="3200400" cy="1748367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057400" y="3251200"/>
            <a:ext cx="2819400" cy="152400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Picture 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212" y="1485900"/>
            <a:ext cx="1820952" cy="1645714"/>
          </a:xfrm>
          <a:prstGeom prst="rect">
            <a:avLst/>
          </a:prstGeom>
        </p:spPr>
      </p:pic>
      <p:pic>
        <p:nvPicPr>
          <p:cNvPr id="12" name="Picture 11" descr="Picture 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2831" y="184151"/>
            <a:ext cx="1805714" cy="1291429"/>
          </a:xfrm>
          <a:prstGeom prst="rect">
            <a:avLst/>
          </a:prstGeom>
        </p:spPr>
      </p:pic>
      <p:pic>
        <p:nvPicPr>
          <p:cNvPr id="16" name="Picture 15" descr="Picture 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4176" y="0"/>
            <a:ext cx="1899682" cy="3494603"/>
          </a:xfrm>
          <a:prstGeom prst="rect">
            <a:avLst/>
          </a:prstGeom>
        </p:spPr>
      </p:pic>
      <p:pic>
        <p:nvPicPr>
          <p:cNvPr id="19" name="Picture 18" descr="Picture 1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7117" y="3568700"/>
            <a:ext cx="1817143" cy="1295238"/>
          </a:xfrm>
          <a:prstGeom prst="rect">
            <a:avLst/>
          </a:prstGeom>
        </p:spPr>
      </p:pic>
      <p:pic>
        <p:nvPicPr>
          <p:cNvPr id="20" name="Picture 19" descr="Picture 1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0450" y="4838700"/>
            <a:ext cx="1790476" cy="1668572"/>
          </a:xfrm>
          <a:prstGeom prst="rect">
            <a:avLst/>
          </a:prstGeom>
        </p:spPr>
      </p:pic>
      <p:pic>
        <p:nvPicPr>
          <p:cNvPr id="21" name="Picture 20" descr="Picture 1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5775" y="3327401"/>
            <a:ext cx="1869206" cy="350984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65100" y="177800"/>
            <a:ext cx="3108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4. Mid-Continental Rift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8100" y="152400"/>
            <a:ext cx="3289300" cy="5461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52400" y="6337300"/>
            <a:ext cx="19967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 New Roman"/>
                <a:cs typeface="Times New Roman"/>
              </a:rPr>
              <a:t>Work by Weisen Shen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62500" y="0"/>
            <a:ext cx="3962400" cy="33147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762500" y="3378200"/>
            <a:ext cx="3962400" cy="34671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Picture 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81431" y="3498854"/>
            <a:ext cx="790857" cy="509714"/>
          </a:xfrm>
          <a:prstGeom prst="rect">
            <a:avLst/>
          </a:prstGeom>
        </p:spPr>
      </p:pic>
      <p:pic>
        <p:nvPicPr>
          <p:cNvPr id="35" name="Picture 34" descr="Picture 8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88288" y="178330"/>
            <a:ext cx="784000" cy="521143"/>
          </a:xfrm>
          <a:prstGeom prst="rect">
            <a:avLst/>
          </a:prstGeom>
        </p:spPr>
      </p:pic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icture 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900" y="609600"/>
            <a:ext cx="4030476" cy="5440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pic>
        <p:nvPicPr>
          <p:cNvPr id="6" name="Picture 5" descr="Picture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1" y="927100"/>
            <a:ext cx="4022857" cy="505142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1854200" y="1143000"/>
            <a:ext cx="4305300" cy="204807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324100" y="2349500"/>
            <a:ext cx="4279900" cy="90170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65100" y="177800"/>
            <a:ext cx="3108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4. Mid-Continental Rift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100" y="152400"/>
            <a:ext cx="3289300" cy="5461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52400" y="6337300"/>
            <a:ext cx="19967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 New Roman"/>
                <a:cs typeface="Times New Roman"/>
              </a:rPr>
              <a:t>Work by Weisen Shen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icture 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900" y="609600"/>
            <a:ext cx="4030476" cy="5440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pic>
        <p:nvPicPr>
          <p:cNvPr id="6" name="Picture 5" descr="Picture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1" y="927100"/>
            <a:ext cx="4022857" cy="505142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1854200" y="1143000"/>
            <a:ext cx="4305300" cy="204807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324100" y="2349500"/>
            <a:ext cx="4279900" cy="90170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65100" y="177800"/>
            <a:ext cx="3108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4. Mid-Continental Rift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100" y="152400"/>
            <a:ext cx="3289300" cy="5461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52400" y="6337300"/>
            <a:ext cx="19967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 New Roman"/>
                <a:cs typeface="Times New Roman"/>
              </a:rPr>
              <a:t>Work by Weisen Shen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5384800" y="1015999"/>
            <a:ext cx="643467" cy="8466"/>
          </a:xfrm>
          <a:prstGeom prst="line">
            <a:avLst/>
          </a:prstGeom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6200000" flipH="1">
            <a:off x="5702299" y="1358899"/>
            <a:ext cx="660406" cy="8467"/>
          </a:xfrm>
          <a:prstGeom prst="line">
            <a:avLst/>
          </a:prstGeom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019800" y="1684869"/>
            <a:ext cx="372533" cy="1588"/>
          </a:xfrm>
          <a:prstGeom prst="line">
            <a:avLst/>
          </a:prstGeom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689600" y="1231900"/>
            <a:ext cx="327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pic>
        <p:nvPicPr>
          <p:cNvPr id="8" name="Picture 7" descr="Picture 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76" y="1574800"/>
            <a:ext cx="4203175" cy="35047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5100" y="177800"/>
            <a:ext cx="3108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4. Mid-Continental Rift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100" y="152400"/>
            <a:ext cx="3289300" cy="5461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52400" y="6337300"/>
            <a:ext cx="19967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 New Roman"/>
                <a:cs typeface="Times New Roman"/>
              </a:rPr>
              <a:t>Work by Weisen Shen</a:t>
            </a:r>
          </a:p>
        </p:txBody>
      </p:sp>
      <p:pic>
        <p:nvPicPr>
          <p:cNvPr id="16" name="Picture 15" descr="Picture 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100" y="1574800"/>
            <a:ext cx="4320000" cy="3514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4500" y="393700"/>
            <a:ext cx="86995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>
                <a:latin typeface="Times New Roman"/>
                <a:cs typeface="Times New Roman"/>
              </a:rPr>
              <a:t>Conclusions:</a:t>
            </a:r>
          </a:p>
          <a:p>
            <a:pPr>
              <a:spcAft>
                <a:spcPts val="600"/>
              </a:spcAft>
            </a:pPr>
            <a:endParaRPr lang="en-US"/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000">
                <a:latin typeface="Times New Roman"/>
                <a:cs typeface="Times New Roman"/>
              </a:rPr>
              <a:t>The TA is an incredibly powerful tool for surface wave tomography.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000">
                <a:latin typeface="Times New Roman"/>
                <a:cs typeface="Times New Roman"/>
              </a:rPr>
              <a:t>It inspired the development both of ambient noise tomography and the new methods of surface wave inference described today.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000">
                <a:latin typeface="Times New Roman"/>
                <a:cs typeface="Times New Roman"/>
              </a:rPr>
              <a:t>We’re still learning how to use it intelligently.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endParaRPr lang="en-US" sz="2000">
              <a:latin typeface="Times New Roman"/>
              <a:cs typeface="Times New Roman"/>
            </a:endParaRPr>
          </a:p>
          <a:p>
            <a:pPr marL="342900" indent="-342900">
              <a:spcAft>
                <a:spcPts val="600"/>
              </a:spcAft>
            </a:pPr>
            <a:r>
              <a:rPr lang="en-US" sz="2400" b="1">
                <a:latin typeface="Times New Roman"/>
                <a:cs typeface="Times New Roman"/>
              </a:rPr>
              <a:t>In terms of future deployments:</a:t>
            </a:r>
          </a:p>
          <a:p>
            <a:pPr marL="342900" indent="-342900">
              <a:spcAft>
                <a:spcPts val="600"/>
              </a:spcAft>
            </a:pPr>
            <a:endParaRPr lang="en-US" sz="2000">
              <a:latin typeface="Times New Roman"/>
              <a:cs typeface="Times New Roman"/>
            </a:endParaRPr>
          </a:p>
          <a:p>
            <a:pPr marL="342900" indent="-342900">
              <a:spcAft>
                <a:spcPts val="600"/>
              </a:spcAft>
            </a:pPr>
            <a:r>
              <a:rPr lang="en-US" sz="2000">
                <a:latin typeface="Times New Roman"/>
                <a:cs typeface="Times New Roman"/>
              </a:rPr>
              <a:t>1. A 2-yr, 75-km spacing is very good for surface waves.</a:t>
            </a:r>
          </a:p>
          <a:p>
            <a:pPr marL="342900" indent="-342900">
              <a:spcAft>
                <a:spcPts val="600"/>
              </a:spcAft>
            </a:pPr>
            <a:r>
              <a:rPr lang="en-US" sz="2000">
                <a:latin typeface="Times New Roman"/>
                <a:cs typeface="Times New Roman"/>
              </a:rPr>
              <a:t>2. A tighter station spacing would help: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			 with the computation of spatial differential operators (e.g., gradient, 			 Laplacian) and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			 with computation of receiver functions.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466950" name="Text Box 6"/>
          <p:cNvSpPr txBox="1">
            <a:spLocks noChangeArrowheads="1"/>
          </p:cNvSpPr>
          <p:nvPr/>
        </p:nvSpPr>
        <p:spPr bwMode="auto">
          <a:xfrm>
            <a:off x="822325" y="2998788"/>
            <a:ext cx="184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endParaRPr kumimoji="1" lang="en-US" sz="1200">
              <a:latin typeface="Times New Roman" pitchFamily="-112" charset="0"/>
              <a:ea typeface="宋体" pitchFamily="-112" charset="-122"/>
              <a:cs typeface="宋体" pitchFamily="-112" charset="-122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42900" y="223838"/>
            <a:ext cx="3365500" cy="89376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1. Some Background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13431" y="355600"/>
            <a:ext cx="45061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Example of Traditional Analysis: </a:t>
            </a:r>
          </a:p>
          <a:p>
            <a:r>
              <a:rPr lang="en-US" sz="2000">
                <a:latin typeface="Times New Roman"/>
                <a:cs typeface="Times New Roman"/>
              </a:rPr>
              <a:t>		Ritzwoller &amp; Levshin, JGR, 1998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064000" y="1892300"/>
            <a:ext cx="7493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153400" y="1803400"/>
            <a:ext cx="7493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Picture 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" y="1304926"/>
            <a:ext cx="7459048" cy="47085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5000" y="1460500"/>
            <a:ext cx="75946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>
                <a:latin typeface="Times New Roman"/>
                <a:cs typeface="Times New Roman"/>
              </a:rPr>
              <a:t>4. Bonus Material: </a:t>
            </a:r>
          </a:p>
          <a:p>
            <a:pPr>
              <a:spcAft>
                <a:spcPts val="600"/>
              </a:spcAft>
            </a:pPr>
            <a:r>
              <a:rPr lang="en-US" sz="2400">
                <a:latin typeface="Times New Roman"/>
                <a:cs typeface="Times New Roman"/>
              </a:rPr>
              <a:t>Inversion of Rayleigh Wave Dispersion from Ambient Noise and Earthquake Data to Infer Azimuthal Anisotropy in the Crust and Uppermost Mantle</a:t>
            </a:r>
          </a:p>
          <a:p>
            <a:r>
              <a:rPr lang="en-US" sz="2400">
                <a:latin typeface="Times New Roman"/>
                <a:cs typeface="Times New Roman"/>
              </a:rPr>
              <a:t>Inclusion of SKS splitting to Infer Azimuthal Anisotropy in the Asthenosphere</a:t>
            </a:r>
          </a:p>
          <a:p>
            <a:r>
              <a:rPr lang="en-US" sz="2400" i="1">
                <a:latin typeface="Times New Roman"/>
                <a:cs typeface="Times New Roman"/>
              </a:rPr>
              <a:t>Lin et al. (2011), Nature Geoscience</a:t>
            </a:r>
          </a:p>
        </p:txBody>
      </p:sp>
      <p:sp>
        <p:nvSpPr>
          <p:cNvPr id="9" name="Rectangle 8"/>
          <p:cNvSpPr/>
          <p:nvPr/>
        </p:nvSpPr>
        <p:spPr>
          <a:xfrm>
            <a:off x="584200" y="1397000"/>
            <a:ext cx="7696200" cy="288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256" y="1074933"/>
            <a:ext cx="7617084" cy="467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079500" y="355600"/>
            <a:ext cx="7444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Observations of Azimuthal Anisotropy at Different Periods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2870200" y="5594350"/>
          <a:ext cx="3495932" cy="666750"/>
        </p:xfrm>
        <a:graphic>
          <a:graphicData uri="http://schemas.openxmlformats.org/presentationml/2006/ole">
            <p:oleObj spid="_x0000_s616450" name="Equation" r:id="rId4" imgW="2463800" imgH="4699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3125"/>
            <a:ext cx="9144000" cy="39909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0" y="973667"/>
            <a:ext cx="546100" cy="241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64834" y="893235"/>
            <a:ext cx="561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12 s</a:t>
            </a:r>
          </a:p>
        </p:txBody>
      </p:sp>
      <p:sp>
        <p:nvSpPr>
          <p:cNvPr id="9" name="Rectangle 8"/>
          <p:cNvSpPr/>
          <p:nvPr/>
        </p:nvSpPr>
        <p:spPr>
          <a:xfrm>
            <a:off x="5384800" y="969434"/>
            <a:ext cx="546100" cy="241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483600" y="969435"/>
            <a:ext cx="546100" cy="241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80567" y="889000"/>
            <a:ext cx="56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26 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66663" y="889000"/>
            <a:ext cx="56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38 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5798403"/>
            <a:ext cx="8978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latin typeface="Times New Roman"/>
                <a:cs typeface="Times New Roman"/>
              </a:rPr>
              <a:t>Lin, F.C., M.H. Ritzwoller, Y. Yang, M.P. Moschetti, and M.J. Fouch, Complex and variable crustal and uppermost mantle 	seismic anisotropy in the western United States </a:t>
            </a:r>
            <a:r>
              <a:rPr lang="en-US" sz="1400" i="1">
                <a:latin typeface="Times New Roman"/>
                <a:cs typeface="Times New Roman"/>
              </a:rPr>
              <a:t>, Nature Geoscience</a:t>
            </a:r>
            <a:r>
              <a:rPr lang="en-US" sz="1400">
                <a:latin typeface="Times New Roman"/>
                <a:cs typeface="Times New Roman"/>
              </a:rPr>
              <a:t>, Vol 4, Issue 1, 55-61, Jan 2011. 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3125"/>
            <a:ext cx="9144000" cy="39909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0" y="973667"/>
            <a:ext cx="546100" cy="241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64834" y="893235"/>
            <a:ext cx="561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12 s</a:t>
            </a:r>
          </a:p>
        </p:txBody>
      </p:sp>
      <p:sp>
        <p:nvSpPr>
          <p:cNvPr id="9" name="Rectangle 8"/>
          <p:cNvSpPr/>
          <p:nvPr/>
        </p:nvSpPr>
        <p:spPr>
          <a:xfrm>
            <a:off x="5384800" y="969434"/>
            <a:ext cx="546100" cy="241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483600" y="969435"/>
            <a:ext cx="546100" cy="241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80567" y="889000"/>
            <a:ext cx="56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26 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66663" y="889000"/>
            <a:ext cx="56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38 s</a:t>
            </a:r>
          </a:p>
        </p:txBody>
      </p:sp>
      <p:pic>
        <p:nvPicPr>
          <p:cNvPr id="12" name="Picture 11" descr="Picture 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701" y="3556000"/>
            <a:ext cx="3451429" cy="2666666"/>
          </a:xfrm>
          <a:prstGeom prst="rect">
            <a:avLst/>
          </a:prstGeom>
        </p:spPr>
      </p:pic>
      <p:pic>
        <p:nvPicPr>
          <p:cNvPr id="13" name="Picture 12" descr="Picture 1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651" y="3581401"/>
            <a:ext cx="3466667" cy="2636191"/>
          </a:xfrm>
          <a:prstGeom prst="rect">
            <a:avLst/>
          </a:prstGeom>
        </p:spPr>
      </p:pic>
      <p:sp>
        <p:nvSpPr>
          <p:cNvPr id="14" name="5-Point Star 13"/>
          <p:cNvSpPr>
            <a:spLocks noChangeAspect="1"/>
          </p:cNvSpPr>
          <p:nvPr/>
        </p:nvSpPr>
        <p:spPr>
          <a:xfrm>
            <a:off x="1464734" y="2510366"/>
            <a:ext cx="182880" cy="182880"/>
          </a:xfrm>
          <a:prstGeom prst="star5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>
            <a:spLocks noChangeAspect="1"/>
          </p:cNvSpPr>
          <p:nvPr/>
        </p:nvSpPr>
        <p:spPr>
          <a:xfrm>
            <a:off x="4563534" y="2497666"/>
            <a:ext cx="182880" cy="182880"/>
          </a:xfrm>
          <a:prstGeom prst="star5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>
            <a:spLocks noChangeAspect="1"/>
          </p:cNvSpPr>
          <p:nvPr/>
        </p:nvSpPr>
        <p:spPr>
          <a:xfrm>
            <a:off x="7662334" y="2501900"/>
            <a:ext cx="182880" cy="182880"/>
          </a:xfrm>
          <a:prstGeom prst="star5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549400" y="3441700"/>
            <a:ext cx="242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49400" y="3966634"/>
            <a:ext cx="242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49400" y="4491568"/>
            <a:ext cx="242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49400" y="5016502"/>
            <a:ext cx="242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871133" y="3653367"/>
            <a:ext cx="1150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N. Nevada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6200" y="6281003"/>
            <a:ext cx="8978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latin typeface="Times New Roman"/>
                <a:cs typeface="Times New Roman"/>
              </a:rPr>
              <a:t>Lin, F.C., M.H. Ritzwoller, Y. Yang, M.P. Moschetti, and M.J. Fouch, Complex and variable crustal and uppermost mantle 	seismic anisotropy in the western United States </a:t>
            </a:r>
            <a:r>
              <a:rPr lang="en-US" sz="1400" i="1">
                <a:latin typeface="Times New Roman"/>
                <a:cs typeface="Times New Roman"/>
              </a:rPr>
              <a:t>, Nature Geoscience</a:t>
            </a:r>
            <a:r>
              <a:rPr lang="en-US" sz="1400">
                <a:latin typeface="Times New Roman"/>
                <a:cs typeface="Times New Roman"/>
              </a:rPr>
              <a:t>, Vol 4, Issue 1, 55-61, Jan 2011. </a:t>
            </a: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icture 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1092201"/>
            <a:ext cx="2971429" cy="45968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6200" y="6281003"/>
            <a:ext cx="8978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latin typeface="Times New Roman"/>
                <a:cs typeface="Times New Roman"/>
              </a:rPr>
              <a:t>Lin, F.C., M.H. Ritzwoller, Y. Yang, M.P. Moschetti, and M.J. Fouch, Complex and variable crustal and uppermost mantle 	seismic anisotropy in the western United States </a:t>
            </a:r>
            <a:r>
              <a:rPr lang="en-US" sz="1400" i="1">
                <a:latin typeface="Times New Roman"/>
                <a:cs typeface="Times New Roman"/>
              </a:rPr>
              <a:t>, Nature Geoscience</a:t>
            </a:r>
            <a:r>
              <a:rPr lang="en-US" sz="1400">
                <a:latin typeface="Times New Roman"/>
                <a:cs typeface="Times New Roman"/>
              </a:rPr>
              <a:t>, Vol 4, Issue 1, 55-61, Jan 2011.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556000" y="1573361"/>
            <a:ext cx="4572000" cy="292387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>
                <a:latin typeface="Times"/>
                <a:cs typeface="Times"/>
              </a:rPr>
              <a:t>Crustal Anisotropy:</a:t>
            </a:r>
          </a:p>
          <a:p>
            <a:endParaRPr lang="en-US">
              <a:latin typeface="Times"/>
              <a:cs typeface="Times"/>
            </a:endParaRPr>
          </a:p>
          <a:p>
            <a:r>
              <a:rPr lang="en-US" sz="2000">
                <a:latin typeface="Times"/>
                <a:cs typeface="Times"/>
              </a:rPr>
              <a:t>   Coheres with geological provinces:</a:t>
            </a:r>
          </a:p>
          <a:p>
            <a:endParaRPr lang="en-US">
              <a:latin typeface="Times"/>
              <a:cs typeface="Times"/>
            </a:endParaRPr>
          </a:p>
          <a:p>
            <a:r>
              <a:rPr lang="en-US">
                <a:latin typeface="Times"/>
                <a:cs typeface="Times"/>
              </a:rPr>
              <a:t>	N - S 		Basin &amp; Range</a:t>
            </a:r>
          </a:p>
          <a:p>
            <a:r>
              <a:rPr lang="en-US">
                <a:latin typeface="Times"/>
                <a:cs typeface="Times"/>
              </a:rPr>
              <a:t>	NW – SE	CA Central Valley</a:t>
            </a:r>
          </a:p>
          <a:p>
            <a:r>
              <a:rPr lang="en-US">
                <a:latin typeface="Times"/>
                <a:cs typeface="Times"/>
              </a:rPr>
              <a:t>	E – W		Cascadia Forearc</a:t>
            </a:r>
          </a:p>
          <a:p>
            <a:r>
              <a:rPr lang="en-US">
                <a:latin typeface="Times"/>
                <a:cs typeface="Times"/>
              </a:rPr>
              <a:t>	NE – SW 	Colorado Plateau</a:t>
            </a:r>
          </a:p>
          <a:p>
            <a:r>
              <a:rPr lang="en-US">
                <a:latin typeface="Times"/>
                <a:cs typeface="Times"/>
              </a:rPr>
              <a:t>	E – W		High Lava Plains</a:t>
            </a:r>
          </a:p>
          <a:p>
            <a:r>
              <a:rPr lang="en-US">
                <a:latin typeface="Times"/>
                <a:cs typeface="Times"/>
              </a:rPr>
              <a:t>	Weak		Snake River Plain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/>
          <p:nvPr/>
        </p:nvGrpSpPr>
        <p:grpSpPr>
          <a:xfrm>
            <a:off x="3162300" y="1016000"/>
            <a:ext cx="3031781" cy="4711124"/>
            <a:chOff x="3352800" y="1016000"/>
            <a:chExt cx="3031781" cy="4711124"/>
          </a:xfrm>
        </p:grpSpPr>
        <p:pic>
          <p:nvPicPr>
            <p:cNvPr id="12" name="Picture 11" descr="Picture 19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22676" y="1117600"/>
              <a:ext cx="2761905" cy="4609524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3352800" y="1016000"/>
              <a:ext cx="381000" cy="3886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 descr="Picture 1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0" y="1092201"/>
            <a:ext cx="2971429" cy="45968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6200" y="6281003"/>
            <a:ext cx="8978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latin typeface="Times New Roman"/>
                <a:cs typeface="Times New Roman"/>
              </a:rPr>
              <a:t>Lin, F.C., M.H. Ritzwoller, Y. Yang, M.P. Moschetti, and M.J. Fouch, Complex and variable crustal and uppermost mantle 	seismic anisotropy in the western United States </a:t>
            </a:r>
            <a:r>
              <a:rPr lang="en-US" sz="1400" i="1">
                <a:latin typeface="Times New Roman"/>
                <a:cs typeface="Times New Roman"/>
              </a:rPr>
              <a:t>, Nature Geoscience</a:t>
            </a:r>
            <a:r>
              <a:rPr lang="en-US" sz="1400">
                <a:latin typeface="Times New Roman"/>
                <a:cs typeface="Times New Roman"/>
              </a:rPr>
              <a:t>, Vol 4, Issue 1, 55-61, Jan 2011.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045200" y="1277998"/>
            <a:ext cx="3098800" cy="3477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latin typeface="Times"/>
                <a:cs typeface="Times"/>
              </a:rPr>
              <a:t>Mantle Anisotropy:</a:t>
            </a:r>
          </a:p>
          <a:p>
            <a:endParaRPr lang="en-US">
              <a:latin typeface="Times"/>
              <a:cs typeface="Times"/>
            </a:endParaRPr>
          </a:p>
          <a:p>
            <a:pPr>
              <a:buFont typeface="Arial"/>
              <a:buChar char="•"/>
            </a:pPr>
            <a:r>
              <a:rPr lang="en-US">
                <a:latin typeface="Times"/>
                <a:cs typeface="Times"/>
              </a:rPr>
              <a:t> Less coherent with geological   	provinces.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>
                <a:latin typeface="Times"/>
                <a:cs typeface="Times"/>
              </a:rPr>
              <a:t> Coheres with low velocities 	(warm temperatures) in 	the uppermost mantle.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>
                <a:latin typeface="Times"/>
                <a:cs typeface="Times"/>
              </a:rPr>
              <a:t> Reflects changes in ambient 	stress field:</a:t>
            </a:r>
          </a:p>
          <a:p>
            <a:pPr lvl="1">
              <a:spcAft>
                <a:spcPts val="1200"/>
              </a:spcAft>
            </a:pPr>
            <a:r>
              <a:rPr lang="en-US">
                <a:latin typeface="Times"/>
                <a:cs typeface="Times"/>
              </a:rPr>
              <a:t>e.g., Mendocino Triple    	Junction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/>
        </p:nvGrpSpPr>
        <p:grpSpPr>
          <a:xfrm>
            <a:off x="5016500" y="1079500"/>
            <a:ext cx="3987800" cy="4730164"/>
            <a:chOff x="5118100" y="1092200"/>
            <a:chExt cx="3987800" cy="4730164"/>
          </a:xfrm>
        </p:grpSpPr>
        <p:pic>
          <p:nvPicPr>
            <p:cNvPr id="10" name="Picture 9" descr="Picture 17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297" y="1130300"/>
              <a:ext cx="3174603" cy="469206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118100" y="1092200"/>
              <a:ext cx="1308100" cy="386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16"/>
          <p:cNvGrpSpPr/>
          <p:nvPr/>
        </p:nvGrpSpPr>
        <p:grpSpPr>
          <a:xfrm>
            <a:off x="3162300" y="1016000"/>
            <a:ext cx="3031781" cy="4711124"/>
            <a:chOff x="3352800" y="1016000"/>
            <a:chExt cx="3031781" cy="4711124"/>
          </a:xfrm>
        </p:grpSpPr>
        <p:pic>
          <p:nvPicPr>
            <p:cNvPr id="12" name="Picture 11" descr="Picture 19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22676" y="1117600"/>
              <a:ext cx="2761905" cy="4609524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3352800" y="1016000"/>
              <a:ext cx="381000" cy="3886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 descr="Picture 1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" y="1092201"/>
            <a:ext cx="2971429" cy="45968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6200" y="6281003"/>
            <a:ext cx="8978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latin typeface="Times New Roman"/>
                <a:cs typeface="Times New Roman"/>
              </a:rPr>
              <a:t>Lin, F.C., M.H. Ritzwoller, Y. Yang, M.P. Moschetti, and M.J. Fouch, Complex and variable crustal and uppermost mantle 	seismic anisotropy in the western United States </a:t>
            </a:r>
            <a:r>
              <a:rPr lang="en-US" sz="1400" i="1">
                <a:latin typeface="Times New Roman"/>
                <a:cs typeface="Times New Roman"/>
              </a:rPr>
              <a:t>, Nature Geoscience</a:t>
            </a:r>
            <a:r>
              <a:rPr lang="en-US" sz="1400">
                <a:latin typeface="Times New Roman"/>
                <a:cs typeface="Times New Roman"/>
              </a:rPr>
              <a:t>, Vol 4, Issue 1, 55-61, Jan 2011.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11900" y="838200"/>
            <a:ext cx="2653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After adding SKS splitting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75" y="0"/>
            <a:ext cx="7664450" cy="6858000"/>
          </a:xfrm>
          <a:prstGeom prst="rect">
            <a:avLst/>
          </a:prstGeom>
        </p:spPr>
      </p:pic>
      <p:pic>
        <p:nvPicPr>
          <p:cNvPr id="3" name="Picture 2" descr="Picture 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50" y="0"/>
            <a:ext cx="7658100" cy="68580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219200"/>
            <a:ext cx="798988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extBox 10"/>
          <p:cNvSpPr txBox="1">
            <a:spLocks noChangeArrowheads="1"/>
          </p:cNvSpPr>
          <p:nvPr/>
        </p:nvSpPr>
        <p:spPr bwMode="auto">
          <a:xfrm>
            <a:off x="1600200" y="3429000"/>
            <a:ext cx="719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R06C</a:t>
            </a:r>
          </a:p>
        </p:txBody>
      </p:sp>
      <p:sp>
        <p:nvSpPr>
          <p:cNvPr id="7173" name="TextBox 11"/>
          <p:cNvSpPr txBox="1">
            <a:spLocks noChangeArrowheads="1"/>
          </p:cNvSpPr>
          <p:nvPr/>
        </p:nvSpPr>
        <p:spPr bwMode="auto">
          <a:xfrm>
            <a:off x="5410200" y="838200"/>
            <a:ext cx="2819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15-30s bandpass filtered</a:t>
            </a:r>
          </a:p>
        </p:txBody>
      </p:sp>
      <p:pic>
        <p:nvPicPr>
          <p:cNvPr id="717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0400" y="1371600"/>
            <a:ext cx="36861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3888" y="5791200"/>
            <a:ext cx="387191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176" name="Straight Connector 9"/>
          <p:cNvCxnSpPr>
            <a:cxnSpLocks noChangeShapeType="1"/>
          </p:cNvCxnSpPr>
          <p:nvPr/>
        </p:nvCxnSpPr>
        <p:spPr bwMode="auto">
          <a:xfrm rot="5400000" flipH="1" flipV="1">
            <a:off x="3543301" y="3695700"/>
            <a:ext cx="4648200" cy="3175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</p:cxn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55600" y="190500"/>
            <a:ext cx="57531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lvl="0" algn="ctr">
              <a:spcBef>
                <a:spcPct val="0"/>
              </a:spcBef>
              <a:defRPr/>
            </a:pPr>
            <a:r>
              <a:rPr lang="en-US" sz="3200" dirty="0" smtClean="0">
                <a:ln w="6350">
                  <a:noFill/>
                </a:ln>
              </a:rPr>
              <a:t>Example record section</a:t>
            </a:r>
            <a:endParaRPr lang="en-US" sz="3200" dirty="0">
              <a:ln w="6350">
                <a:noFill/>
              </a:ln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68400" y="266700"/>
            <a:ext cx="4064000" cy="711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219200"/>
            <a:ext cx="798988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Box 10"/>
          <p:cNvSpPr txBox="1">
            <a:spLocks noChangeArrowheads="1"/>
          </p:cNvSpPr>
          <p:nvPr/>
        </p:nvSpPr>
        <p:spPr bwMode="auto">
          <a:xfrm>
            <a:off x="1600200" y="3429000"/>
            <a:ext cx="719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R06C</a:t>
            </a:r>
          </a:p>
        </p:txBody>
      </p:sp>
      <p:sp>
        <p:nvSpPr>
          <p:cNvPr id="8197" name="TextBox 11"/>
          <p:cNvSpPr txBox="1">
            <a:spLocks noChangeArrowheads="1"/>
          </p:cNvSpPr>
          <p:nvPr/>
        </p:nvSpPr>
        <p:spPr bwMode="auto">
          <a:xfrm>
            <a:off x="5410200" y="838200"/>
            <a:ext cx="2819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15-30 bandpass filtered</a:t>
            </a:r>
          </a:p>
        </p:txBody>
      </p:sp>
      <p:pic>
        <p:nvPicPr>
          <p:cNvPr id="819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0400" y="1371600"/>
            <a:ext cx="36861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3888" y="5791200"/>
            <a:ext cx="387191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200" name="Straight Connector 9"/>
          <p:cNvCxnSpPr>
            <a:cxnSpLocks noChangeShapeType="1"/>
          </p:cNvCxnSpPr>
          <p:nvPr/>
        </p:nvCxnSpPr>
        <p:spPr bwMode="auto">
          <a:xfrm rot="5400000" flipH="1" flipV="1">
            <a:off x="3925094" y="3694906"/>
            <a:ext cx="4648200" cy="1588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</p:cxnSp>
      <p:pic>
        <p:nvPicPr>
          <p:cNvPr id="8201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" y="1371600"/>
            <a:ext cx="3662363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55600" y="190500"/>
            <a:ext cx="57531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lvl="0" algn="ctr">
              <a:spcBef>
                <a:spcPct val="0"/>
              </a:spcBef>
              <a:defRPr/>
            </a:pPr>
            <a:r>
              <a:rPr lang="en-US" sz="3200" dirty="0" smtClean="0">
                <a:ln w="6350">
                  <a:noFill/>
                </a:ln>
              </a:rPr>
              <a:t>Example record section</a:t>
            </a:r>
            <a:endParaRPr lang="en-US" sz="3200" dirty="0">
              <a:ln w="6350">
                <a:noFill/>
              </a:ln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68400" y="266700"/>
            <a:ext cx="4064000" cy="711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16445</TotalTime>
  <Words>6536</Words>
  <Application>Microsoft Macintosh PowerPoint</Application>
  <PresentationFormat>On-screen Show (4:3)</PresentationFormat>
  <Paragraphs>1081</Paragraphs>
  <Slides>126</Slides>
  <Notes>45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126</vt:i4>
      </vt:variant>
    </vt:vector>
  </HeadingPairs>
  <TitlesOfParts>
    <vt:vector size="129" baseType="lpstr">
      <vt:lpstr>Office Theme</vt:lpstr>
      <vt:lpstr>Equation</vt:lpstr>
      <vt:lpstr>Bitmap Image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Longer time series are better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</vt:vector>
  </TitlesOfParts>
  <Company>University of Colorado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Michael Ritzwoller</dc:creator>
  <cp:lastModifiedBy>Michael Ritzwoller</cp:lastModifiedBy>
  <cp:revision>284</cp:revision>
  <cp:lastPrinted>2012-10-02T20:47:47Z</cp:lastPrinted>
  <dcterms:created xsi:type="dcterms:W3CDTF">2012-10-04T17:13:03Z</dcterms:created>
  <dcterms:modified xsi:type="dcterms:W3CDTF">2012-10-05T13:00:12Z</dcterms:modified>
</cp:coreProperties>
</file>